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44"/>
  </p:notesMasterIdLst>
  <p:handoutMasterIdLst>
    <p:handoutMasterId r:id="rId45"/>
  </p:handoutMasterIdLst>
  <p:sldIdLst>
    <p:sldId id="452" r:id="rId5"/>
    <p:sldId id="499" r:id="rId6"/>
    <p:sldId id="493" r:id="rId7"/>
    <p:sldId id="501" r:id="rId8"/>
    <p:sldId id="498" r:id="rId9"/>
    <p:sldId id="506" r:id="rId10"/>
    <p:sldId id="532" r:id="rId11"/>
    <p:sldId id="413" r:id="rId12"/>
    <p:sldId id="415" r:id="rId13"/>
    <p:sldId id="418" r:id="rId14"/>
    <p:sldId id="533" r:id="rId15"/>
    <p:sldId id="495" r:id="rId16"/>
    <p:sldId id="525" r:id="rId17"/>
    <p:sldId id="391" r:id="rId18"/>
    <p:sldId id="494" r:id="rId19"/>
    <p:sldId id="508" r:id="rId20"/>
    <p:sldId id="516" r:id="rId21"/>
    <p:sldId id="515" r:id="rId22"/>
    <p:sldId id="509" r:id="rId23"/>
    <p:sldId id="510" r:id="rId24"/>
    <p:sldId id="519" r:id="rId25"/>
    <p:sldId id="521" r:id="rId26"/>
    <p:sldId id="522" r:id="rId27"/>
    <p:sldId id="534" r:id="rId28"/>
    <p:sldId id="496" r:id="rId29"/>
    <p:sldId id="529" r:id="rId30"/>
    <p:sldId id="530" r:id="rId31"/>
    <p:sldId id="511" r:id="rId32"/>
    <p:sldId id="520" r:id="rId33"/>
    <p:sldId id="535" r:id="rId34"/>
    <p:sldId id="528" r:id="rId35"/>
    <p:sldId id="513" r:id="rId36"/>
    <p:sldId id="512" r:id="rId37"/>
    <p:sldId id="524" r:id="rId38"/>
    <p:sldId id="531" r:id="rId39"/>
    <p:sldId id="536" r:id="rId40"/>
    <p:sldId id="523" r:id="rId41"/>
    <p:sldId id="537" r:id="rId42"/>
    <p:sldId id="527" r:id="rId43"/>
  </p:sldIdLst>
  <p:sldSz cx="9144000" cy="6858000" type="screen4x3"/>
  <p:notesSz cx="6742113" cy="9872663"/>
  <p:custDataLst>
    <p:tags r:id="rId4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3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a:srgbClr val="0F6FC6"/>
    <a:srgbClr val="0B5395"/>
    <a:srgbClr val="0070C0"/>
    <a:srgbClr val="083763"/>
    <a:srgbClr val="FFC1C1"/>
    <a:srgbClr val="000000"/>
    <a:srgbClr val="9C8D86"/>
    <a:srgbClr val="938886"/>
    <a:srgbClr val="077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46" autoAdjust="0"/>
    <p:restoredTop sz="96395" autoAdjust="0"/>
  </p:normalViewPr>
  <p:slideViewPr>
    <p:cSldViewPr>
      <p:cViewPr varScale="1">
        <p:scale>
          <a:sx n="97" d="100"/>
          <a:sy n="97" d="100"/>
        </p:scale>
        <p:origin x="485" y="67"/>
      </p:cViewPr>
      <p:guideLst>
        <p:guide pos="2880"/>
        <p:guide orient="horz" pos="2341"/>
      </p:guideLst>
    </p:cSldViewPr>
  </p:slideViewPr>
  <p:outlineViewPr>
    <p:cViewPr>
      <p:scale>
        <a:sx n="33" d="100"/>
        <a:sy n="33" d="100"/>
      </p:scale>
      <p:origin x="0" y="-1620"/>
    </p:cViewPr>
  </p:outlineViewPr>
  <p:notesTextViewPr>
    <p:cViewPr>
      <p:scale>
        <a:sx n="1" d="1"/>
        <a:sy n="1" d="1"/>
      </p:scale>
      <p:origin x="0" y="0"/>
    </p:cViewPr>
  </p:notesTextViewPr>
  <p:sorterViewPr>
    <p:cViewPr>
      <p:scale>
        <a:sx n="100" d="100"/>
        <a:sy n="100" d="100"/>
      </p:scale>
      <p:origin x="0" y="-3566"/>
    </p:cViewPr>
  </p:sorterViewPr>
  <p:notesViewPr>
    <p:cSldViewPr>
      <p:cViewPr varScale="1">
        <p:scale>
          <a:sx n="81" d="100"/>
          <a:sy n="81" d="100"/>
        </p:scale>
        <p:origin x="400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fld id="{193171D1-F5A8-4418-A2B7-9F3F7659B855}" type="datetimeFigureOut">
              <a:rPr lang="es-ES" smtClean="0"/>
              <a:t>08/10/2019</a:t>
            </a:fld>
            <a:endParaRPr lang="es-ES"/>
          </a:p>
        </p:txBody>
      </p:sp>
      <p:sp>
        <p:nvSpPr>
          <p:cNvPr id="4" name="Marcador de pie de página 3"/>
          <p:cNvSpPr>
            <a:spLocks noGrp="1"/>
          </p:cNvSpPr>
          <p:nvPr>
            <p:ph type="ftr" sz="quarter" idx="2"/>
          </p:nvPr>
        </p:nvSpPr>
        <p:spPr>
          <a:xfrm>
            <a:off x="0" y="9377363"/>
            <a:ext cx="2921000" cy="4953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19525" y="9377363"/>
            <a:ext cx="2921000" cy="495300"/>
          </a:xfrm>
          <a:prstGeom prst="rect">
            <a:avLst/>
          </a:prstGeom>
        </p:spPr>
        <p:txBody>
          <a:bodyPr vert="horz" lIns="91440" tIns="45720" rIns="91440" bIns="45720" rtlCol="0" anchor="b"/>
          <a:lstStyle>
            <a:lvl1pPr algn="r">
              <a:defRPr sz="1200"/>
            </a:lvl1pPr>
          </a:lstStyle>
          <a:p>
            <a:fld id="{4B3EF86C-9263-41FB-B04F-99621D7E587A}" type="slidenum">
              <a:rPr lang="es-ES" smtClean="0"/>
              <a:t>‹Nº›</a:t>
            </a:fld>
            <a:endParaRPr lang="es-ES"/>
          </a:p>
        </p:txBody>
      </p:sp>
    </p:spTree>
    <p:extLst>
      <p:ext uri="{BB962C8B-B14F-4D97-AF65-F5344CB8AC3E}">
        <p14:creationId xmlns:p14="http://schemas.microsoft.com/office/powerpoint/2010/main" val="2122203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21582" cy="493633"/>
          </a:xfrm>
          <a:prstGeom prst="rect">
            <a:avLst/>
          </a:prstGeom>
        </p:spPr>
        <p:txBody>
          <a:bodyPr vert="horz" lIns="90836" tIns="45418" rIns="90836" bIns="45418" rtlCol="0"/>
          <a:lstStyle>
            <a:lvl1pPr algn="l">
              <a:defRPr sz="1200"/>
            </a:lvl1pPr>
          </a:lstStyle>
          <a:p>
            <a:endParaRPr lang="es-ES"/>
          </a:p>
        </p:txBody>
      </p:sp>
      <p:sp>
        <p:nvSpPr>
          <p:cNvPr id="3" name="2 Marcador de fecha"/>
          <p:cNvSpPr>
            <a:spLocks noGrp="1"/>
          </p:cNvSpPr>
          <p:nvPr>
            <p:ph type="dt" idx="1"/>
          </p:nvPr>
        </p:nvSpPr>
        <p:spPr>
          <a:xfrm>
            <a:off x="3818971" y="0"/>
            <a:ext cx="2921582" cy="493633"/>
          </a:xfrm>
          <a:prstGeom prst="rect">
            <a:avLst/>
          </a:prstGeom>
        </p:spPr>
        <p:txBody>
          <a:bodyPr vert="horz" lIns="90836" tIns="45418" rIns="90836" bIns="45418" rtlCol="0"/>
          <a:lstStyle>
            <a:lvl1pPr algn="r">
              <a:defRPr sz="1200"/>
            </a:lvl1pPr>
          </a:lstStyle>
          <a:p>
            <a:fld id="{85E4D0BB-B96A-4867-ABF2-7F6FAFCA3812}" type="datetimeFigureOut">
              <a:rPr lang="es-ES" smtClean="0"/>
              <a:pPr/>
              <a:t>08/10/2019</a:t>
            </a:fld>
            <a:endParaRPr lang="es-ES"/>
          </a:p>
        </p:txBody>
      </p:sp>
      <p:sp>
        <p:nvSpPr>
          <p:cNvPr id="4" name="3 Marcador de imagen de diapositiva"/>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0836" tIns="45418" rIns="90836" bIns="45418" rtlCol="0" anchor="ctr"/>
          <a:lstStyle/>
          <a:p>
            <a:endParaRPr lang="es-ES"/>
          </a:p>
        </p:txBody>
      </p:sp>
      <p:sp>
        <p:nvSpPr>
          <p:cNvPr id="5" name="4 Marcador de notas"/>
          <p:cNvSpPr>
            <a:spLocks noGrp="1"/>
          </p:cNvSpPr>
          <p:nvPr>
            <p:ph type="body" sz="quarter" idx="3"/>
          </p:nvPr>
        </p:nvSpPr>
        <p:spPr>
          <a:xfrm>
            <a:off x="674212" y="4689515"/>
            <a:ext cx="5393690" cy="4442698"/>
          </a:xfrm>
          <a:prstGeom prst="rect">
            <a:avLst/>
          </a:prstGeom>
        </p:spPr>
        <p:txBody>
          <a:bodyPr vert="horz" lIns="90836" tIns="45418" rIns="90836" bIns="4541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377316"/>
            <a:ext cx="2921582" cy="493633"/>
          </a:xfrm>
          <a:prstGeom prst="rect">
            <a:avLst/>
          </a:prstGeom>
        </p:spPr>
        <p:txBody>
          <a:bodyPr vert="horz" lIns="90836" tIns="45418" rIns="90836" bIns="45418"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18971" y="9377316"/>
            <a:ext cx="2921582" cy="493633"/>
          </a:xfrm>
          <a:prstGeom prst="rect">
            <a:avLst/>
          </a:prstGeom>
        </p:spPr>
        <p:txBody>
          <a:bodyPr vert="horz" lIns="90836" tIns="45418" rIns="90836" bIns="45418" rtlCol="0" anchor="b"/>
          <a:lstStyle>
            <a:lvl1pPr algn="r">
              <a:defRPr sz="1200"/>
            </a:lvl1pPr>
          </a:lstStyle>
          <a:p>
            <a:fld id="{3BE7393B-344D-405A-A6DE-325EA5DAB382}" type="slidenum">
              <a:rPr lang="es-ES" smtClean="0"/>
              <a:pPr/>
              <a:t>‹Nº›</a:t>
            </a:fld>
            <a:endParaRPr lang="es-ES"/>
          </a:p>
        </p:txBody>
      </p:sp>
    </p:spTree>
    <p:extLst>
      <p:ext uri="{BB962C8B-B14F-4D97-AF65-F5344CB8AC3E}">
        <p14:creationId xmlns:p14="http://schemas.microsoft.com/office/powerpoint/2010/main" val="302864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1</a:t>
            </a:fld>
            <a:endParaRPr lang="es-ES" dirty="0"/>
          </a:p>
        </p:txBody>
      </p:sp>
    </p:spTree>
    <p:extLst>
      <p:ext uri="{BB962C8B-B14F-4D97-AF65-F5344CB8AC3E}">
        <p14:creationId xmlns:p14="http://schemas.microsoft.com/office/powerpoint/2010/main" val="14129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90CE351-89FB-4E73-B183-1C37680D4747}" type="slidenum">
              <a:rPr lang="es-ES" smtClean="0"/>
              <a:pPr/>
              <a:t>31</a:t>
            </a:fld>
            <a:endParaRPr lang="es-ES"/>
          </a:p>
        </p:txBody>
      </p:sp>
    </p:spTree>
    <p:extLst>
      <p:ext uri="{BB962C8B-B14F-4D97-AF65-F5344CB8AC3E}">
        <p14:creationId xmlns:p14="http://schemas.microsoft.com/office/powerpoint/2010/main" val="71105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90CE351-89FB-4E73-B183-1C37680D4747}" type="slidenum">
              <a:rPr lang="es-ES" smtClean="0"/>
              <a:pPr/>
              <a:t>32</a:t>
            </a:fld>
            <a:endParaRPr lang="es-ES"/>
          </a:p>
        </p:txBody>
      </p:sp>
    </p:spTree>
    <p:extLst>
      <p:ext uri="{BB962C8B-B14F-4D97-AF65-F5344CB8AC3E}">
        <p14:creationId xmlns:p14="http://schemas.microsoft.com/office/powerpoint/2010/main" val="143640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90CE351-89FB-4E73-B183-1C37680D4747}" type="slidenum">
              <a:rPr lang="es-ES" smtClean="0"/>
              <a:pPr/>
              <a:t>33</a:t>
            </a:fld>
            <a:endParaRPr lang="es-ES"/>
          </a:p>
        </p:txBody>
      </p:sp>
    </p:spTree>
    <p:extLst>
      <p:ext uri="{BB962C8B-B14F-4D97-AF65-F5344CB8AC3E}">
        <p14:creationId xmlns:p14="http://schemas.microsoft.com/office/powerpoint/2010/main" val="172888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90CE351-89FB-4E73-B183-1C37680D4747}" type="slidenum">
              <a:rPr lang="es-ES" smtClean="0"/>
              <a:pPr/>
              <a:t>39</a:t>
            </a:fld>
            <a:endParaRPr lang="es-ES"/>
          </a:p>
        </p:txBody>
      </p:sp>
    </p:spTree>
    <p:extLst>
      <p:ext uri="{BB962C8B-B14F-4D97-AF65-F5344CB8AC3E}">
        <p14:creationId xmlns:p14="http://schemas.microsoft.com/office/powerpoint/2010/main" val="264963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2</a:t>
            </a:fld>
            <a:endParaRPr lang="es-ES" dirty="0"/>
          </a:p>
        </p:txBody>
      </p:sp>
    </p:spTree>
    <p:extLst>
      <p:ext uri="{BB962C8B-B14F-4D97-AF65-F5344CB8AC3E}">
        <p14:creationId xmlns:p14="http://schemas.microsoft.com/office/powerpoint/2010/main" val="11109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4</a:t>
            </a:fld>
            <a:endParaRPr lang="es-ES" dirty="0"/>
          </a:p>
        </p:txBody>
      </p:sp>
    </p:spTree>
    <p:extLst>
      <p:ext uri="{BB962C8B-B14F-4D97-AF65-F5344CB8AC3E}">
        <p14:creationId xmlns:p14="http://schemas.microsoft.com/office/powerpoint/2010/main" val="151087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7</a:t>
            </a:fld>
            <a:endParaRPr lang="es-ES" dirty="0"/>
          </a:p>
        </p:txBody>
      </p:sp>
    </p:spTree>
    <p:extLst>
      <p:ext uri="{BB962C8B-B14F-4D97-AF65-F5344CB8AC3E}">
        <p14:creationId xmlns:p14="http://schemas.microsoft.com/office/powerpoint/2010/main" val="172882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8</a:t>
            </a:fld>
            <a:endParaRPr lang="es-ES"/>
          </a:p>
        </p:txBody>
      </p:sp>
    </p:spTree>
    <p:extLst>
      <p:ext uri="{BB962C8B-B14F-4D97-AF65-F5344CB8AC3E}">
        <p14:creationId xmlns:p14="http://schemas.microsoft.com/office/powerpoint/2010/main" val="52835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11</a:t>
            </a:fld>
            <a:endParaRPr lang="es-ES" dirty="0"/>
          </a:p>
        </p:txBody>
      </p:sp>
    </p:spTree>
    <p:extLst>
      <p:ext uri="{BB962C8B-B14F-4D97-AF65-F5344CB8AC3E}">
        <p14:creationId xmlns:p14="http://schemas.microsoft.com/office/powerpoint/2010/main" val="130777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12</a:t>
            </a:fld>
            <a:endParaRPr lang="es-ES"/>
          </a:p>
        </p:txBody>
      </p:sp>
    </p:spTree>
    <p:extLst>
      <p:ext uri="{BB962C8B-B14F-4D97-AF65-F5344CB8AC3E}">
        <p14:creationId xmlns:p14="http://schemas.microsoft.com/office/powerpoint/2010/main" val="310067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14</a:t>
            </a:fld>
            <a:endParaRPr lang="es-ES"/>
          </a:p>
        </p:txBody>
      </p:sp>
    </p:spTree>
    <p:extLst>
      <p:ext uri="{BB962C8B-B14F-4D97-AF65-F5344CB8AC3E}">
        <p14:creationId xmlns:p14="http://schemas.microsoft.com/office/powerpoint/2010/main" val="779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BE7393B-344D-405A-A6DE-325EA5DAB382}" type="slidenum">
              <a:rPr lang="es-ES" smtClean="0"/>
              <a:pPr/>
              <a:t>24</a:t>
            </a:fld>
            <a:endParaRPr lang="es-ES" dirty="0"/>
          </a:p>
        </p:txBody>
      </p:sp>
    </p:spTree>
    <p:extLst>
      <p:ext uri="{BB962C8B-B14F-4D97-AF65-F5344CB8AC3E}">
        <p14:creationId xmlns:p14="http://schemas.microsoft.com/office/powerpoint/2010/main" val="132366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r>
              <a:rPr lang="es-ES" smtClean="0"/>
              <a:t>4/03/2018</a:t>
            </a:r>
            <a:endParaRPr lang="es-ES"/>
          </a:p>
        </p:txBody>
      </p:sp>
      <p:sp>
        <p:nvSpPr>
          <p:cNvPr id="19" name="Footer Placeholder 18"/>
          <p:cNvSpPr>
            <a:spLocks noGrp="1"/>
          </p:cNvSpPr>
          <p:nvPr>
            <p:ph type="ftr" sz="quarter" idx="11"/>
          </p:nvPr>
        </p:nvSpPr>
        <p:spPr/>
        <p:txBody>
          <a:bodyPr/>
          <a:lstStyle/>
          <a:p>
            <a:endParaRPr lang="es-ES"/>
          </a:p>
        </p:txBody>
      </p:sp>
      <p:sp>
        <p:nvSpPr>
          <p:cNvPr id="27" name="Slide Number Placeholder 26"/>
          <p:cNvSpPr>
            <a:spLocks noGrp="1"/>
          </p:cNvSpPr>
          <p:nvPr>
            <p:ph type="sldNum" sz="quarter" idx="12"/>
          </p:nvPr>
        </p:nvSpPr>
        <p:spPr/>
        <p:txBody>
          <a:bodyPr/>
          <a:lstStyle/>
          <a:p>
            <a:fld id="{BCECDAE5-3B81-401B-AAD2-D1C88E06865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r>
              <a:rPr lang="es-ES" smtClean="0"/>
              <a:t>4/03/2018</a:t>
            </a:r>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r>
              <a:rPr lang="es-ES" smtClean="0"/>
              <a:t>4/03/2018</a:t>
            </a:r>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a:xfrm>
            <a:off x="1462394" y="6356356"/>
            <a:ext cx="1223659" cy="365125"/>
          </a:xfrm>
          <a:prstGeom prst="rect">
            <a:avLst/>
          </a:prstGeom>
        </p:spPr>
        <p:txBody>
          <a:bodyPr lIns="100783" tIns="50392" rIns="100783" bIns="50392"/>
          <a:lstStyle/>
          <a:p>
            <a:fld id="{03AD6A9D-0C08-484C-8B61-18510E7C7835}" type="datetime1">
              <a:rPr lang="es-ES" smtClean="0"/>
              <a:t>08/10/2019</a:t>
            </a:fld>
            <a:endParaRPr lang="es-ES"/>
          </a:p>
        </p:txBody>
      </p:sp>
      <p:sp>
        <p:nvSpPr>
          <p:cNvPr id="5" name="Footer Placeholder 4"/>
          <p:cNvSpPr>
            <a:spLocks noGrp="1"/>
          </p:cNvSpPr>
          <p:nvPr>
            <p:ph type="ftr" sz="quarter" idx="11"/>
          </p:nvPr>
        </p:nvSpPr>
        <p:spPr>
          <a:xfrm>
            <a:off x="3146400" y="6410114"/>
            <a:ext cx="2897280" cy="308192"/>
          </a:xfrm>
          <a:prstGeom prst="rect">
            <a:avLst/>
          </a:prstGeom>
        </p:spPr>
        <p:txBody>
          <a:bodyPr/>
          <a:lstStyle/>
          <a:p>
            <a:endParaRPr lang="es-ES"/>
          </a:p>
        </p:txBody>
      </p:sp>
      <p:sp>
        <p:nvSpPr>
          <p:cNvPr id="6" name="Slide Number Placeholder 5"/>
          <p:cNvSpPr>
            <a:spLocks noGrp="1"/>
          </p:cNvSpPr>
          <p:nvPr>
            <p:ph type="sldNum" sz="quarter" idx="12"/>
          </p:nvPr>
        </p:nvSpPr>
        <p:spPr>
          <a:xfrm>
            <a:off x="6554880" y="6410114"/>
            <a:ext cx="2128320" cy="308192"/>
          </a:xfrm>
          <a:prstGeom prst="rect">
            <a:avLst/>
          </a:prstGeom>
        </p:spPr>
        <p:txBody>
          <a:bodyPr/>
          <a:lstStyle/>
          <a:p>
            <a:fld id="{53181F45-EB41-4088-B556-243DFE66DC3A}" type="slidenum">
              <a:rPr lang="es-ES" smtClean="0"/>
              <a:pPr/>
              <a:t>‹Nº›</a:t>
            </a:fld>
            <a:endParaRPr lang="es-ES"/>
          </a:p>
        </p:txBody>
      </p:sp>
    </p:spTree>
    <p:extLst>
      <p:ext uri="{BB962C8B-B14F-4D97-AF65-F5344CB8AC3E}">
        <p14:creationId xmlns:p14="http://schemas.microsoft.com/office/powerpoint/2010/main" val="41946344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2691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userDrawn="1">
            <p:custDataLst>
              <p:tags r:id="rId2"/>
            </p:custDataLst>
            <p:extLst>
              <p:ext uri="{D42A27DB-BD31-4B8C-83A1-F6EECF244321}">
                <p14:modId xmlns:p14="http://schemas.microsoft.com/office/powerpoint/2010/main" val="4116810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950" name="Diapositiva de think-cell" r:id="rId5" imgW="384" imgH="384" progId="TCLayout.ActiveDocument.1">
                  <p:embed/>
                </p:oleObj>
              </mc:Choice>
              <mc:Fallback>
                <p:oleObj name="Diapositiva de think-cell" r:id="rId5" imgW="384" imgH="38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ángulo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s-ES" sz="50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196752"/>
            <a:ext cx="8229600" cy="650336"/>
          </a:xfrm>
        </p:spPr>
        <p:txBody>
          <a:bodyPr/>
          <a:lstStyle/>
          <a:p>
            <a:r>
              <a:rPr kumimoji="0" lang="en-GB" noProof="0" dirty="0" err="1" smtClean="0"/>
              <a:t>Haga</a:t>
            </a:r>
            <a:r>
              <a:rPr kumimoji="0" lang="en-GB" noProof="0" dirty="0" smtClean="0"/>
              <a:t> </a:t>
            </a:r>
            <a:r>
              <a:rPr kumimoji="0" lang="en-GB" noProof="0" dirty="0" err="1" smtClean="0"/>
              <a:t>clic</a:t>
            </a:r>
            <a:r>
              <a:rPr kumimoji="0" lang="en-GB" noProof="0" dirty="0" smtClean="0"/>
              <a:t> para </a:t>
            </a:r>
            <a:r>
              <a:rPr kumimoji="0" lang="en-GB" noProof="0" dirty="0" err="1" smtClean="0"/>
              <a:t>modificar</a:t>
            </a:r>
            <a:r>
              <a:rPr kumimoji="0" lang="en-GB" noProof="0" dirty="0" smtClean="0"/>
              <a:t> el </a:t>
            </a:r>
            <a:r>
              <a:rPr kumimoji="0" lang="en-GB" noProof="0" dirty="0" err="1" smtClean="0"/>
              <a:t>estilo</a:t>
            </a:r>
            <a:r>
              <a:rPr kumimoji="0" lang="en-GB" noProof="0" dirty="0" smtClean="0"/>
              <a:t> de </a:t>
            </a:r>
            <a:r>
              <a:rPr kumimoji="0" lang="en-GB" noProof="0" dirty="0" err="1" smtClean="0"/>
              <a:t>título</a:t>
            </a:r>
            <a:r>
              <a:rPr kumimoji="0" lang="en-GB" noProof="0" dirty="0" smtClean="0"/>
              <a:t> del </a:t>
            </a:r>
            <a:r>
              <a:rPr kumimoji="0" lang="en-GB" noProof="0" dirty="0" err="1" smtClean="0"/>
              <a:t>patrón</a:t>
            </a:r>
            <a:endParaRPr kumimoji="0" lang="en-GB" noProof="0" dirty="0"/>
          </a:p>
        </p:txBody>
      </p:sp>
      <p:sp>
        <p:nvSpPr>
          <p:cNvPr id="3" name="Content Placeholder 2"/>
          <p:cNvSpPr>
            <a:spLocks noGrp="1"/>
          </p:cNvSpPr>
          <p:nvPr>
            <p:ph idx="1"/>
          </p:nvPr>
        </p:nvSpPr>
        <p:spPr/>
        <p:txBody>
          <a:bodyPr/>
          <a:lstStyle/>
          <a:p>
            <a:pPr lvl="0" eaLnBrk="1" latinLnBrk="0" hangingPunct="1"/>
            <a:r>
              <a:rPr lang="en-GB" noProof="0" dirty="0" err="1" smtClean="0"/>
              <a:t>Haga</a:t>
            </a:r>
            <a:r>
              <a:rPr lang="en-GB" noProof="0" dirty="0" smtClean="0"/>
              <a:t> </a:t>
            </a:r>
            <a:r>
              <a:rPr lang="en-GB" noProof="0" dirty="0" err="1" smtClean="0"/>
              <a:t>clic</a:t>
            </a:r>
            <a:r>
              <a:rPr lang="en-GB" noProof="0" dirty="0" smtClean="0"/>
              <a:t> para </a:t>
            </a:r>
            <a:r>
              <a:rPr lang="en-GB" noProof="0" dirty="0" err="1" smtClean="0"/>
              <a:t>modificar</a:t>
            </a:r>
            <a:r>
              <a:rPr lang="en-GB" noProof="0" dirty="0" smtClean="0"/>
              <a:t> el </a:t>
            </a:r>
            <a:r>
              <a:rPr lang="en-GB" noProof="0" dirty="0" err="1" smtClean="0"/>
              <a:t>estilo</a:t>
            </a:r>
            <a:r>
              <a:rPr lang="en-GB" noProof="0" dirty="0" smtClean="0"/>
              <a:t> de </a:t>
            </a:r>
            <a:r>
              <a:rPr lang="en-GB" noProof="0" dirty="0" err="1" smtClean="0"/>
              <a:t>texto</a:t>
            </a:r>
            <a:r>
              <a:rPr lang="en-GB" noProof="0" dirty="0" smtClean="0"/>
              <a:t> del </a:t>
            </a:r>
            <a:r>
              <a:rPr lang="en-GB" noProof="0" dirty="0" err="1" smtClean="0"/>
              <a:t>patrón</a:t>
            </a:r>
            <a:endParaRPr lang="en-GB" noProof="0" dirty="0" smtClean="0"/>
          </a:p>
          <a:p>
            <a:pPr lvl="1" eaLnBrk="1" latinLnBrk="0" hangingPunct="1"/>
            <a:r>
              <a:rPr lang="en-GB" noProof="0" dirty="0" smtClean="0"/>
              <a:t>Segundo </a:t>
            </a:r>
            <a:r>
              <a:rPr lang="en-GB" noProof="0" dirty="0" err="1" smtClean="0"/>
              <a:t>nivel</a:t>
            </a:r>
            <a:endParaRPr lang="en-GB" noProof="0" dirty="0" smtClean="0"/>
          </a:p>
          <a:p>
            <a:pPr lvl="2" eaLnBrk="1" latinLnBrk="0" hangingPunct="1"/>
            <a:r>
              <a:rPr lang="en-GB" noProof="0" dirty="0" err="1" smtClean="0"/>
              <a:t>Tercer</a:t>
            </a:r>
            <a:r>
              <a:rPr lang="en-GB" noProof="0" dirty="0" smtClean="0"/>
              <a:t> </a:t>
            </a:r>
            <a:r>
              <a:rPr lang="en-GB" noProof="0" dirty="0" err="1" smtClean="0"/>
              <a:t>nivel</a:t>
            </a:r>
            <a:endParaRPr lang="en-GB" noProof="0" dirty="0" smtClean="0"/>
          </a:p>
          <a:p>
            <a:pPr lvl="3" eaLnBrk="1" latinLnBrk="0" hangingPunct="1"/>
            <a:r>
              <a:rPr lang="en-GB" noProof="0" dirty="0" smtClean="0"/>
              <a:t>Cuarto </a:t>
            </a:r>
            <a:r>
              <a:rPr lang="en-GB" noProof="0" dirty="0" err="1" smtClean="0"/>
              <a:t>nivel</a:t>
            </a:r>
            <a:endParaRPr lang="en-GB" noProof="0" dirty="0" smtClean="0"/>
          </a:p>
          <a:p>
            <a:pPr lvl="4" eaLnBrk="1" latinLnBrk="0" hangingPunct="1"/>
            <a:r>
              <a:rPr lang="en-GB" noProof="0" dirty="0" smtClean="0"/>
              <a:t>Quinto </a:t>
            </a:r>
            <a:r>
              <a:rPr lang="en-GB" noProof="0" dirty="0" err="1" smtClean="0"/>
              <a:t>nivel</a:t>
            </a:r>
            <a:endParaRPr kumimoji="0" lang="en-GB" noProof="0" dirty="0"/>
          </a:p>
        </p:txBody>
      </p:sp>
      <p:sp>
        <p:nvSpPr>
          <p:cNvPr id="4" name="Date Placeholder 3"/>
          <p:cNvSpPr>
            <a:spLocks noGrp="1"/>
          </p:cNvSpPr>
          <p:nvPr>
            <p:ph type="dt" sz="half" idx="10"/>
          </p:nvPr>
        </p:nvSpPr>
        <p:spPr/>
        <p:txBody>
          <a:bodyPr/>
          <a:lstStyle/>
          <a:p>
            <a:r>
              <a:rPr lang="es-ES" smtClean="0"/>
              <a:t>4/03/2018</a:t>
            </a:r>
            <a:endParaRPr lang="es-ES" dirty="0"/>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t>4/03/2018</a:t>
            </a:r>
            <a:endParaRPr lang="es-ES" dirty="0"/>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CECDAE5-3B81-401B-AAD2-D1C88E06865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r>
              <a:rPr lang="es-ES" smtClean="0"/>
              <a:t>4/03/2018</a:t>
            </a:r>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r>
              <a:rPr lang="es-ES" smtClean="0"/>
              <a:t>4/03/2018</a:t>
            </a:r>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r>
              <a:rPr lang="es-ES" smtClean="0"/>
              <a:t>4/03/2018</a:t>
            </a:r>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t>4/03/2018</a:t>
            </a:r>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r>
              <a:rPr lang="es-ES" smtClean="0"/>
              <a:t>4/03/2018</a:t>
            </a:r>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CECDAE5-3B81-401B-AAD2-D1C88E068655}"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t>4/03/2018</a:t>
            </a:r>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077200" y="6356350"/>
            <a:ext cx="609600" cy="365125"/>
          </a:xfrm>
        </p:spPr>
        <p:txBody>
          <a:bodyPr/>
          <a:lstStyle/>
          <a:p>
            <a:fld id="{BCECDAE5-3B81-401B-AAD2-D1C88E068655}" type="slidenum">
              <a:rPr lang="es-ES" smtClean="0"/>
              <a:pPr/>
              <a:t>‹Nº›</a:t>
            </a:fld>
            <a:endParaRPr lang="es-E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userDrawn="1">
            <p:custDataLst>
              <p:tags r:id="rId16"/>
            </p:custDataLst>
            <p:extLst>
              <p:ext uri="{D42A27DB-BD31-4B8C-83A1-F6EECF244321}">
                <p14:modId xmlns:p14="http://schemas.microsoft.com/office/powerpoint/2010/main" val="3164262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713" name="Diapositiva de think-cell" r:id="rId18" imgW="384" imgH="384" progId="TCLayout.ActiveDocument.1">
                  <p:embed/>
                </p:oleObj>
              </mc:Choice>
              <mc:Fallback>
                <p:oleObj name="Diapositiva de think-cell" r:id="rId18" imgW="384" imgH="384"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3" name="Rectángulo 2" hidden="1"/>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s-ES" sz="5000" b="0" i="0" baseline="0" dirty="0">
              <a:latin typeface="Calibri" panose="020F0502020204030204" pitchFamily="34" charset="0"/>
              <a:ea typeface="+mj-ea"/>
              <a:cs typeface="+mj-cs"/>
              <a:sym typeface="Calibri" panose="020F0502020204030204" pitchFamily="34" charset="0"/>
            </a:endParaRPr>
          </a:p>
        </p:txBody>
      </p:sp>
      <p:sp>
        <p:nvSpPr>
          <p:cNvPr id="7" name="Freeform 6"/>
          <p:cNvSpPr>
            <a:spLocks/>
          </p:cNvSpPr>
          <p:nvPr/>
        </p:nvSpPr>
        <p:spPr bwMode="auto">
          <a:xfrm>
            <a:off x="-9525" y="-7144"/>
            <a:ext cx="9163050" cy="71123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3"/>
            <a:ext cx="4762500" cy="43584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48284"/>
            <a:ext cx="8229600" cy="1143000"/>
          </a:xfrm>
          <a:prstGeom prst="rect">
            <a:avLst/>
          </a:prstGeom>
        </p:spPr>
        <p:txBody>
          <a:bodyPr vert="horz" lIns="0" rIns="0" bIns="0" anchor="b">
            <a:normAutofit/>
          </a:bodyPr>
          <a:lstStyle/>
          <a:p>
            <a:r>
              <a:rPr kumimoji="0" lang="es-ES" dirty="0" smtClean="0"/>
              <a:t>Haga clic para modificar el estilo de título del patrón</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dirty="0" smtClean="0"/>
              <a:t>Haga clic para modificar el estilo de texto del patrón</a:t>
            </a:r>
          </a:p>
          <a:p>
            <a:pPr lvl="1" eaLnBrk="1" latinLnBrk="0" hangingPunct="1"/>
            <a:r>
              <a:rPr kumimoji="0" lang="es-ES" dirty="0" smtClean="0"/>
              <a:t>Segundo nivel</a:t>
            </a:r>
          </a:p>
          <a:p>
            <a:pPr lvl="2" eaLnBrk="1" latinLnBrk="0" hangingPunct="1"/>
            <a:r>
              <a:rPr kumimoji="0" lang="es-ES" dirty="0" smtClean="0"/>
              <a:t>Tercer nivel</a:t>
            </a:r>
          </a:p>
          <a:p>
            <a:pPr lvl="3" eaLnBrk="1" latinLnBrk="0" hangingPunct="1"/>
            <a:r>
              <a:rPr kumimoji="0" lang="es-ES" dirty="0" smtClean="0"/>
              <a:t>Cuarto nivel</a:t>
            </a:r>
          </a:p>
          <a:p>
            <a:pPr lvl="4" eaLnBrk="1" latinLnBrk="0" hangingPunct="1"/>
            <a:r>
              <a:rPr kumimoji="0" lang="es-ES" dirty="0" smtClean="0"/>
              <a:t>Quinto nivel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s-ES" smtClean="0"/>
              <a:t>4/03/2018</a:t>
            </a:r>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CECDAE5-3B81-401B-AAD2-D1C88E068655}" type="slidenum">
              <a:rPr lang="es-ES" smtClean="0"/>
              <a:pPr/>
              <a:t>‹Nº›</a:t>
            </a:fld>
            <a:endParaRPr lang="es-ES"/>
          </a:p>
        </p:txBody>
      </p:sp>
      <p:grpSp>
        <p:nvGrpSpPr>
          <p:cNvPr id="2" name="Group 1"/>
          <p:cNvGrpSpPr/>
          <p:nvPr/>
        </p:nvGrpSpPr>
        <p:grpSpPr>
          <a:xfrm>
            <a:off x="-19017" y="227173"/>
            <a:ext cx="9180548" cy="25804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Imagen 1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1520" y="257527"/>
            <a:ext cx="2897030" cy="804731"/>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0.vml"/><Relationship Id="rId5" Type="http://schemas.openxmlformats.org/officeDocument/2006/relationships/image" Target="../media/image2.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jfif"/><Relationship Id="rId2" Type="http://schemas.openxmlformats.org/officeDocument/2006/relationships/tags" Target="../tags/tag16.xml"/><Relationship Id="rId1" Type="http://schemas.openxmlformats.org/officeDocument/2006/relationships/vmlDrawing" Target="../drawings/vmlDrawing12.v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notesSlide" Target="../notesSlides/notesSlide7.xml"/><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LjSDjx_ZaCk"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8.emf"/><Relationship Id="rId5" Type="http://schemas.openxmlformats.org/officeDocument/2006/relationships/image" Target="../media/image2.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tags" Target="../tags/tag12.xml"/><Relationship Id="rId7" Type="http://schemas.openxmlformats.org/officeDocument/2006/relationships/image" Target="../media/image2.emf"/><Relationship Id="rId12"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oleObject" Target="../embeddings/oleObject5.bin"/><Relationship Id="rId11" Type="http://schemas.openxmlformats.org/officeDocument/2006/relationships/image" Target="../media/image12.jpeg"/><Relationship Id="rId5" Type="http://schemas.openxmlformats.org/officeDocument/2006/relationships/notesSlide" Target="../notesSlides/notesSlide5.xml"/><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slideLayout" Target="../slideLayouts/slideLayout2.xml"/><Relationship Id="rId9" Type="http://schemas.openxmlformats.org/officeDocument/2006/relationships/image" Target="../media/image10.jpeg"/><Relationship Id="rId14" Type="http://schemas.openxmlformats.org/officeDocument/2006/relationships/image" Target="../media/image15.jfi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emf"/><Relationship Id="rId10" Type="http://schemas.openxmlformats.org/officeDocument/2006/relationships/image" Target="../media/image19.png"/><Relationship Id="rId4" Type="http://schemas.openxmlformats.org/officeDocument/2006/relationships/oleObject" Target="../embeddings/oleObject6.bin"/><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7544" y="2746663"/>
            <a:ext cx="8100392" cy="1015663"/>
          </a:xfrm>
          <a:prstGeom prst="rect">
            <a:avLst/>
          </a:prstGeom>
        </p:spPr>
        <p:txBody>
          <a:bodyPr wrap="square">
            <a:spAutoFit/>
          </a:bodyPr>
          <a:lstStyle/>
          <a:p>
            <a:pPr lvl="0" algn="ctr"/>
            <a:endParaRPr lang="es-ES" sz="6000" spc="100" dirty="0">
              <a:latin typeface="Calibri"/>
            </a:endParaRPr>
          </a:p>
        </p:txBody>
      </p:sp>
      <p:sp>
        <p:nvSpPr>
          <p:cNvPr id="3" name="2 Rectángulo redondeado"/>
          <p:cNvSpPr/>
          <p:nvPr/>
        </p:nvSpPr>
        <p:spPr>
          <a:xfrm>
            <a:off x="1475656" y="2996951"/>
            <a:ext cx="6264696" cy="144016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smtClean="0">
                <a:solidFill>
                  <a:srgbClr val="0070C0"/>
                </a:solidFill>
                <a:latin typeface="+mj-lt"/>
              </a:rPr>
              <a:t> </a:t>
            </a:r>
            <a:endParaRPr lang="es-ES" sz="5000" b="1" dirty="0">
              <a:solidFill>
                <a:srgbClr val="0070C0"/>
              </a:solidFill>
              <a:latin typeface="+mj-lt"/>
            </a:endParaRPr>
          </a:p>
        </p:txBody>
      </p:sp>
      <p:sp>
        <p:nvSpPr>
          <p:cNvPr id="7" name="CuadroTexto 6"/>
          <p:cNvSpPr txBox="1"/>
          <p:nvPr/>
        </p:nvSpPr>
        <p:spPr>
          <a:xfrm>
            <a:off x="687004" y="3798483"/>
            <a:ext cx="7488832" cy="2939266"/>
          </a:xfrm>
          <a:prstGeom prst="rect">
            <a:avLst/>
          </a:prstGeom>
          <a:noFill/>
        </p:spPr>
        <p:txBody>
          <a:bodyPr wrap="square" rtlCol="0">
            <a:spAutoFit/>
          </a:bodyPr>
          <a:lstStyle/>
          <a:p>
            <a:pPr algn="ctr"/>
            <a:r>
              <a:rPr lang="en-GB" sz="3200" b="1" dirty="0" smtClean="0">
                <a:solidFill>
                  <a:schemeClr val="accent1">
                    <a:lumMod val="75000"/>
                  </a:schemeClr>
                </a:solidFill>
                <a:latin typeface="+mj-lt"/>
                <a:cs typeface="Times New Roman" panose="02020603050405020304" pitchFamily="18" charset="0"/>
              </a:rPr>
              <a:t>CHALLENGES AND OPPORTUNITIES OF THE DIGITAL TRANSFORMATION</a:t>
            </a:r>
          </a:p>
          <a:p>
            <a:pPr algn="ctr">
              <a:spcBef>
                <a:spcPts val="600"/>
              </a:spcBef>
            </a:pPr>
            <a:r>
              <a:rPr lang="en-GB" b="1" dirty="0" smtClean="0">
                <a:solidFill>
                  <a:schemeClr val="accent1">
                    <a:lumMod val="75000"/>
                  </a:schemeClr>
                </a:solidFill>
                <a:latin typeface="+mj-lt"/>
                <a:cs typeface="Times New Roman" panose="02020603050405020304" pitchFamily="18" charset="0"/>
              </a:rPr>
              <a:t>Raül Blanco, Secretary General </a:t>
            </a:r>
            <a:r>
              <a:rPr lang="en-GB" b="1" smtClean="0">
                <a:solidFill>
                  <a:schemeClr val="accent1">
                    <a:lumMod val="75000"/>
                  </a:schemeClr>
                </a:solidFill>
                <a:latin typeface="+mj-lt"/>
                <a:cs typeface="Times New Roman" panose="02020603050405020304" pitchFamily="18" charset="0"/>
              </a:rPr>
              <a:t>of Industry and SMEs</a:t>
            </a:r>
            <a:endParaRPr lang="en-GB" b="1" dirty="0" smtClean="0">
              <a:solidFill>
                <a:schemeClr val="accent1">
                  <a:lumMod val="75000"/>
                </a:schemeClr>
              </a:solidFill>
              <a:latin typeface="+mj-lt"/>
              <a:cs typeface="Times New Roman" panose="02020603050405020304" pitchFamily="18" charset="0"/>
            </a:endParaRPr>
          </a:p>
          <a:p>
            <a:pPr algn="ctr"/>
            <a:endParaRPr lang="en-GB" sz="2000" b="1" dirty="0" smtClean="0">
              <a:solidFill>
                <a:schemeClr val="accent1">
                  <a:lumMod val="75000"/>
                </a:schemeClr>
              </a:solidFill>
              <a:latin typeface="+mj-lt"/>
              <a:cs typeface="Times New Roman" panose="02020603050405020304" pitchFamily="18" charset="0"/>
            </a:endParaRPr>
          </a:p>
          <a:p>
            <a:pPr algn="ctr"/>
            <a:r>
              <a:rPr lang="en-GB" sz="1600" dirty="0" smtClean="0">
                <a:solidFill>
                  <a:schemeClr val="accent1">
                    <a:lumMod val="75000"/>
                  </a:schemeClr>
                </a:solidFill>
                <a:latin typeface="+mj-lt"/>
                <a:cs typeface="Times New Roman" panose="02020603050405020304" pitchFamily="18" charset="0"/>
              </a:rPr>
              <a:t>Regional Workshop</a:t>
            </a:r>
          </a:p>
          <a:p>
            <a:pPr algn="ctr"/>
            <a:r>
              <a:rPr lang="en-GB" sz="1600" b="1" dirty="0" smtClean="0">
                <a:solidFill>
                  <a:schemeClr val="accent1">
                    <a:lumMod val="75000"/>
                  </a:schemeClr>
                </a:solidFill>
                <a:latin typeface="+mj-lt"/>
                <a:cs typeface="Times New Roman" panose="02020603050405020304" pitchFamily="18" charset="0"/>
              </a:rPr>
              <a:t>“Social consequences of the digital transformation in companies: Giving industrial trade unions the tools to act”</a:t>
            </a:r>
          </a:p>
          <a:p>
            <a:pPr algn="ctr"/>
            <a:endParaRPr lang="en-GB" sz="1600" b="1" dirty="0" smtClean="0">
              <a:solidFill>
                <a:schemeClr val="accent1">
                  <a:lumMod val="75000"/>
                </a:schemeClr>
              </a:solidFill>
              <a:latin typeface="+mj-lt"/>
              <a:cs typeface="Times New Roman" panose="02020603050405020304" pitchFamily="18" charset="0"/>
            </a:endParaRPr>
          </a:p>
          <a:p>
            <a:pPr algn="ctr"/>
            <a:r>
              <a:rPr lang="en-GB" sz="1400" dirty="0" smtClean="0">
                <a:solidFill>
                  <a:schemeClr val="accent1">
                    <a:lumMod val="75000"/>
                  </a:schemeClr>
                </a:solidFill>
                <a:latin typeface="+mj-lt"/>
                <a:cs typeface="Times New Roman" panose="02020603050405020304" pitchFamily="18" charset="0"/>
              </a:rPr>
              <a:t>8th October 2019</a:t>
            </a:r>
            <a:endParaRPr lang="en-GB" sz="1400" dirty="0">
              <a:solidFill>
                <a:schemeClr val="accent1">
                  <a:lumMod val="75000"/>
                </a:schemeClr>
              </a:solidFill>
              <a:latin typeface="+mj-lt"/>
              <a:cs typeface="Times New Roman" panose="02020603050405020304" pitchFamily="18"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1240873"/>
            <a:ext cx="3463256" cy="2336795"/>
          </a:xfrm>
          <a:prstGeom prst="rect">
            <a:avLst/>
          </a:prstGeom>
        </p:spPr>
      </p:pic>
    </p:spTree>
    <p:extLst>
      <p:ext uri="{BB962C8B-B14F-4D97-AF65-F5344CB8AC3E}">
        <p14:creationId xmlns:p14="http://schemas.microsoft.com/office/powerpoint/2010/main" val="1090462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084" name="Diapositiva de think-cell" r:id="rId4" imgW="384" imgH="384" progId="TCLayout.ActiveDocument.1">
                  <p:embed/>
                </p:oleObj>
              </mc:Choice>
              <mc:Fallback>
                <p:oleObj name="Diapositiva de think-cell" r:id="rId4" imgW="384" imgH="384" progId="TCLayout.ActiveDocument.1">
                  <p:embed/>
                  <p:pic>
                    <p:nvPicPr>
                      <p:cNvPr id="5" name="Objeto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Marcador de número de diapositiva 3"/>
          <p:cNvSpPr>
            <a:spLocks noGrp="1"/>
          </p:cNvSpPr>
          <p:nvPr>
            <p:ph type="sldNum" sz="quarter" idx="12"/>
          </p:nvPr>
        </p:nvSpPr>
        <p:spPr/>
        <p:txBody>
          <a:bodyPr/>
          <a:lstStyle/>
          <a:p>
            <a:fld id="{BCECDAE5-3B81-401B-AAD2-D1C88E068655}" type="slidenum">
              <a:rPr lang="en-GB" smtClean="0"/>
              <a:pPr/>
              <a:t>10</a:t>
            </a:fld>
            <a:endParaRPr lang="en-GB" dirty="0"/>
          </a:p>
        </p:txBody>
      </p:sp>
      <p:sp>
        <p:nvSpPr>
          <p:cNvPr id="27" name="1 Título"/>
          <p:cNvSpPr txBox="1">
            <a:spLocks/>
          </p:cNvSpPr>
          <p:nvPr/>
        </p:nvSpPr>
        <p:spPr>
          <a:xfrm>
            <a:off x="3237605" y="533697"/>
            <a:ext cx="5904656" cy="384721"/>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Industry digitisation will lead to important yields</a:t>
            </a:r>
            <a:endParaRPr lang="en-GB" sz="2200" b="1" dirty="0">
              <a:solidFill>
                <a:srgbClr val="0070C0"/>
              </a:solidFill>
              <a:ea typeface="+mn-ea"/>
              <a:cs typeface="+mn-cs"/>
            </a:endParaRPr>
          </a:p>
        </p:txBody>
      </p:sp>
      <p:grpSp>
        <p:nvGrpSpPr>
          <p:cNvPr id="2" name="Grupo 1"/>
          <p:cNvGrpSpPr>
            <a:grpSpLocks noChangeAspect="1"/>
          </p:cNvGrpSpPr>
          <p:nvPr/>
        </p:nvGrpSpPr>
        <p:grpSpPr>
          <a:xfrm>
            <a:off x="6962847" y="4109883"/>
            <a:ext cx="1213161" cy="1368000"/>
            <a:chOff x="1407195" y="1776990"/>
            <a:chExt cx="2187575" cy="2466783"/>
          </a:xfrm>
        </p:grpSpPr>
        <p:sp>
          <p:nvSpPr>
            <p:cNvPr id="18" name="Isosceles Triangle 4"/>
            <p:cNvSpPr/>
            <p:nvPr/>
          </p:nvSpPr>
          <p:spPr bwMode="ltGray">
            <a:xfrm rot="10800000">
              <a:off x="2320963" y="3811773"/>
              <a:ext cx="360040" cy="432000"/>
            </a:xfrm>
            <a:prstGeom prst="triangle">
              <a:avLst/>
            </a:prstGeom>
            <a:solidFill>
              <a:srgbClr val="0070C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nvGrpSpPr>
            <p:cNvPr id="19" name="Group 19"/>
            <p:cNvGrpSpPr/>
            <p:nvPr/>
          </p:nvGrpSpPr>
          <p:grpSpPr>
            <a:xfrm rot="8610070">
              <a:off x="1407195" y="1776990"/>
              <a:ext cx="2187575" cy="2185988"/>
              <a:chOff x="4306888" y="2687638"/>
              <a:chExt cx="2187575" cy="2185988"/>
            </a:xfrm>
          </p:grpSpPr>
          <p:sp>
            <p:nvSpPr>
              <p:cNvPr id="20" name="Freeform 7"/>
              <p:cNvSpPr>
                <a:spLocks/>
              </p:cNvSpPr>
              <p:nvPr/>
            </p:nvSpPr>
            <p:spPr bwMode="auto">
              <a:xfrm>
                <a:off x="5400675" y="2687638"/>
                <a:ext cx="1039812" cy="923925"/>
              </a:xfrm>
              <a:custGeom>
                <a:avLst/>
                <a:gdLst>
                  <a:gd name="T0" fmla="*/ 10919 w 10919"/>
                  <a:gd name="T1" fmla="*/ 7933 h 9707"/>
                  <a:gd name="T2" fmla="*/ 0 w 10919"/>
                  <a:gd name="T3" fmla="*/ 0 h 9707"/>
                  <a:gd name="T4" fmla="*/ 0 w 10919"/>
                  <a:gd name="T5" fmla="*/ 5740 h 9707"/>
                  <a:gd name="T6" fmla="*/ 5460 w 10919"/>
                  <a:gd name="T7" fmla="*/ 9707 h 9707"/>
                  <a:gd name="T8" fmla="*/ 10919 w 10919"/>
                  <a:gd name="T9" fmla="*/ 7933 h 9707"/>
                </a:gdLst>
                <a:ahLst/>
                <a:cxnLst>
                  <a:cxn ang="0">
                    <a:pos x="T0" y="T1"/>
                  </a:cxn>
                  <a:cxn ang="0">
                    <a:pos x="T2" y="T3"/>
                  </a:cxn>
                  <a:cxn ang="0">
                    <a:pos x="T4" y="T5"/>
                  </a:cxn>
                  <a:cxn ang="0">
                    <a:pos x="T6" y="T7"/>
                  </a:cxn>
                  <a:cxn ang="0">
                    <a:pos x="T8" y="T9"/>
                  </a:cxn>
                </a:cxnLst>
                <a:rect l="0" t="0" r="r" b="b"/>
                <a:pathLst>
                  <a:path w="10919" h="9707">
                    <a:moveTo>
                      <a:pt x="10919" y="7933"/>
                    </a:moveTo>
                    <a:cubicBezTo>
                      <a:pt x="9382" y="3203"/>
                      <a:pt x="4974" y="0"/>
                      <a:pt x="0" y="0"/>
                    </a:cubicBezTo>
                    <a:lnTo>
                      <a:pt x="0" y="5740"/>
                    </a:lnTo>
                    <a:cubicBezTo>
                      <a:pt x="2487" y="5740"/>
                      <a:pt x="4691" y="7341"/>
                      <a:pt x="5460" y="9707"/>
                    </a:cubicBezTo>
                    <a:lnTo>
                      <a:pt x="10919" y="7933"/>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21" name="Freeform 8"/>
              <p:cNvSpPr>
                <a:spLocks/>
              </p:cNvSpPr>
              <p:nvPr/>
            </p:nvSpPr>
            <p:spPr bwMode="auto">
              <a:xfrm>
                <a:off x="4306888" y="2687638"/>
                <a:ext cx="2187575" cy="2185988"/>
              </a:xfrm>
              <a:custGeom>
                <a:avLst/>
                <a:gdLst>
                  <a:gd name="T0" fmla="*/ 11480 w 22961"/>
                  <a:gd name="T1" fmla="*/ 0 h 22961"/>
                  <a:gd name="T2" fmla="*/ 0 w 22961"/>
                  <a:gd name="T3" fmla="*/ 11480 h 22961"/>
                  <a:gd name="T4" fmla="*/ 11481 w 22961"/>
                  <a:gd name="T5" fmla="*/ 22961 h 22961"/>
                  <a:gd name="T6" fmla="*/ 22961 w 22961"/>
                  <a:gd name="T7" fmla="*/ 11480 h 22961"/>
                  <a:gd name="T8" fmla="*/ 22399 w 22961"/>
                  <a:gd name="T9" fmla="*/ 7933 h 22961"/>
                  <a:gd name="T10" fmla="*/ 16940 w 22961"/>
                  <a:gd name="T11" fmla="*/ 9707 h 22961"/>
                  <a:gd name="T12" fmla="*/ 13254 w 22961"/>
                  <a:gd name="T13" fmla="*/ 16939 h 22961"/>
                  <a:gd name="T14" fmla="*/ 6021 w 22961"/>
                  <a:gd name="T15" fmla="*/ 13254 h 22961"/>
                  <a:gd name="T16" fmla="*/ 9707 w 22961"/>
                  <a:gd name="T17" fmla="*/ 6021 h 22961"/>
                  <a:gd name="T18" fmla="*/ 11480 w 22961"/>
                  <a:gd name="T19" fmla="*/ 5740 h 22961"/>
                  <a:gd name="T20" fmla="*/ 11480 w 22961"/>
                  <a:gd name="T21" fmla="*/ 0 h 22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61" h="22961">
                    <a:moveTo>
                      <a:pt x="11480" y="0"/>
                    </a:moveTo>
                    <a:cubicBezTo>
                      <a:pt x="5140" y="0"/>
                      <a:pt x="0" y="5140"/>
                      <a:pt x="0" y="11480"/>
                    </a:cubicBezTo>
                    <a:cubicBezTo>
                      <a:pt x="0" y="17821"/>
                      <a:pt x="5140" y="22961"/>
                      <a:pt x="11481" y="22961"/>
                    </a:cubicBezTo>
                    <a:cubicBezTo>
                      <a:pt x="17821" y="22961"/>
                      <a:pt x="22961" y="17821"/>
                      <a:pt x="22961" y="11480"/>
                    </a:cubicBezTo>
                    <a:cubicBezTo>
                      <a:pt x="22961" y="10276"/>
                      <a:pt x="22771" y="9078"/>
                      <a:pt x="22399" y="7933"/>
                    </a:cubicBezTo>
                    <a:lnTo>
                      <a:pt x="16940" y="9707"/>
                    </a:lnTo>
                    <a:cubicBezTo>
                      <a:pt x="17919" y="12722"/>
                      <a:pt x="16269" y="15960"/>
                      <a:pt x="13254" y="16939"/>
                    </a:cubicBezTo>
                    <a:cubicBezTo>
                      <a:pt x="10239" y="17919"/>
                      <a:pt x="7001" y="16269"/>
                      <a:pt x="6021" y="13254"/>
                    </a:cubicBezTo>
                    <a:cubicBezTo>
                      <a:pt x="5042" y="10239"/>
                      <a:pt x="6692" y="7001"/>
                      <a:pt x="9707" y="6021"/>
                    </a:cubicBezTo>
                    <a:cubicBezTo>
                      <a:pt x="10280" y="5835"/>
                      <a:pt x="10878" y="5740"/>
                      <a:pt x="11480" y="5740"/>
                    </a:cubicBezTo>
                    <a:lnTo>
                      <a:pt x="114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grpSp>
        <p:sp>
          <p:nvSpPr>
            <p:cNvPr id="22" name="Oval 20"/>
            <p:cNvSpPr/>
            <p:nvPr/>
          </p:nvSpPr>
          <p:spPr bwMode="ltGray">
            <a:xfrm>
              <a:off x="1617519" y="1995573"/>
              <a:ext cx="1766928" cy="176692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sp>
        <p:nvSpPr>
          <p:cNvPr id="23" name="Rectangle 10"/>
          <p:cNvSpPr>
            <a:spLocks noChangeArrowheads="1"/>
          </p:cNvSpPr>
          <p:nvPr/>
        </p:nvSpPr>
        <p:spPr bwMode="auto">
          <a:xfrm>
            <a:off x="7020272" y="4509593"/>
            <a:ext cx="1110791"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800" b="1" i="1" dirty="0" smtClean="0">
                <a:solidFill>
                  <a:schemeClr val="accent1">
                    <a:lumMod val="75000"/>
                  </a:schemeClr>
                </a:solidFill>
                <a:latin typeface="+mj-lt"/>
              </a:rPr>
              <a:t>9-22%</a:t>
            </a:r>
            <a:endParaRPr kumimoji="0" lang="en-GB" sz="2800" b="1" i="1" u="none" strike="noStrike" cap="none" normalizeH="0" baseline="0" dirty="0">
              <a:ln>
                <a:noFill/>
              </a:ln>
              <a:solidFill>
                <a:schemeClr val="accent1">
                  <a:lumMod val="75000"/>
                </a:schemeClr>
              </a:solidFill>
              <a:effectLst/>
              <a:latin typeface="+mj-lt"/>
            </a:endParaRPr>
          </a:p>
        </p:txBody>
      </p:sp>
      <p:sp>
        <p:nvSpPr>
          <p:cNvPr id="25" name="CuadroTexto 24"/>
          <p:cNvSpPr txBox="1"/>
          <p:nvPr/>
        </p:nvSpPr>
        <p:spPr>
          <a:xfrm>
            <a:off x="6897401" y="3711743"/>
            <a:ext cx="1365718" cy="460639"/>
          </a:xfrm>
          <a:prstGeom prst="rect">
            <a:avLst/>
          </a:prstGeom>
          <a:noFill/>
        </p:spPr>
        <p:txBody>
          <a:bodyPr wrap="square" rtlCol="0">
            <a:spAutoFit/>
          </a:bodyPr>
          <a:lstStyle/>
          <a:p>
            <a:pPr algn="ctr">
              <a:lnSpc>
                <a:spcPts val="1400"/>
              </a:lnSpc>
            </a:pPr>
            <a:r>
              <a:rPr lang="en-GB" sz="1600" b="1" dirty="0" smtClean="0">
                <a:solidFill>
                  <a:schemeClr val="accent1">
                    <a:lumMod val="50000"/>
                  </a:schemeClr>
                </a:solidFill>
                <a:latin typeface="+mj-lt"/>
                <a:cs typeface="Arial" panose="020B0604020202020204" pitchFamily="34" charset="0"/>
              </a:rPr>
              <a:t>Overall profitability</a:t>
            </a:r>
          </a:p>
        </p:txBody>
      </p:sp>
      <p:grpSp>
        <p:nvGrpSpPr>
          <p:cNvPr id="26" name="Grupo 25"/>
          <p:cNvGrpSpPr>
            <a:grpSpLocks noChangeAspect="1"/>
          </p:cNvGrpSpPr>
          <p:nvPr/>
        </p:nvGrpSpPr>
        <p:grpSpPr>
          <a:xfrm>
            <a:off x="6374668" y="2181770"/>
            <a:ext cx="927746" cy="1046157"/>
            <a:chOff x="1407195" y="1776990"/>
            <a:chExt cx="2187575" cy="2466783"/>
          </a:xfrm>
        </p:grpSpPr>
        <p:sp>
          <p:nvSpPr>
            <p:cNvPr id="29" name="Isosceles Triangle 4"/>
            <p:cNvSpPr/>
            <p:nvPr/>
          </p:nvSpPr>
          <p:spPr bwMode="ltGray">
            <a:xfrm rot="10800000">
              <a:off x="2320963" y="3811773"/>
              <a:ext cx="360040" cy="432000"/>
            </a:xfrm>
            <a:prstGeom prst="triangle">
              <a:avLst/>
            </a:prstGeom>
            <a:solidFill>
              <a:srgbClr val="0070C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nvGrpSpPr>
            <p:cNvPr id="30" name="Group 19"/>
            <p:cNvGrpSpPr/>
            <p:nvPr/>
          </p:nvGrpSpPr>
          <p:grpSpPr>
            <a:xfrm rot="8610070">
              <a:off x="1407195" y="1776990"/>
              <a:ext cx="2187575" cy="2185988"/>
              <a:chOff x="4306888" y="2687638"/>
              <a:chExt cx="2187575" cy="2185988"/>
            </a:xfrm>
          </p:grpSpPr>
          <p:sp>
            <p:nvSpPr>
              <p:cNvPr id="32" name="Freeform 7"/>
              <p:cNvSpPr>
                <a:spLocks/>
              </p:cNvSpPr>
              <p:nvPr/>
            </p:nvSpPr>
            <p:spPr bwMode="auto">
              <a:xfrm>
                <a:off x="5400675" y="2687638"/>
                <a:ext cx="1039812" cy="923925"/>
              </a:xfrm>
              <a:custGeom>
                <a:avLst/>
                <a:gdLst>
                  <a:gd name="T0" fmla="*/ 10919 w 10919"/>
                  <a:gd name="T1" fmla="*/ 7933 h 9707"/>
                  <a:gd name="T2" fmla="*/ 0 w 10919"/>
                  <a:gd name="T3" fmla="*/ 0 h 9707"/>
                  <a:gd name="T4" fmla="*/ 0 w 10919"/>
                  <a:gd name="T5" fmla="*/ 5740 h 9707"/>
                  <a:gd name="T6" fmla="*/ 5460 w 10919"/>
                  <a:gd name="T7" fmla="*/ 9707 h 9707"/>
                  <a:gd name="T8" fmla="*/ 10919 w 10919"/>
                  <a:gd name="T9" fmla="*/ 7933 h 9707"/>
                </a:gdLst>
                <a:ahLst/>
                <a:cxnLst>
                  <a:cxn ang="0">
                    <a:pos x="T0" y="T1"/>
                  </a:cxn>
                  <a:cxn ang="0">
                    <a:pos x="T2" y="T3"/>
                  </a:cxn>
                  <a:cxn ang="0">
                    <a:pos x="T4" y="T5"/>
                  </a:cxn>
                  <a:cxn ang="0">
                    <a:pos x="T6" y="T7"/>
                  </a:cxn>
                  <a:cxn ang="0">
                    <a:pos x="T8" y="T9"/>
                  </a:cxn>
                </a:cxnLst>
                <a:rect l="0" t="0" r="r" b="b"/>
                <a:pathLst>
                  <a:path w="10919" h="9707">
                    <a:moveTo>
                      <a:pt x="10919" y="7933"/>
                    </a:moveTo>
                    <a:cubicBezTo>
                      <a:pt x="9382" y="3203"/>
                      <a:pt x="4974" y="0"/>
                      <a:pt x="0" y="0"/>
                    </a:cubicBezTo>
                    <a:lnTo>
                      <a:pt x="0" y="5740"/>
                    </a:lnTo>
                    <a:cubicBezTo>
                      <a:pt x="2487" y="5740"/>
                      <a:pt x="4691" y="7341"/>
                      <a:pt x="5460" y="9707"/>
                    </a:cubicBezTo>
                    <a:lnTo>
                      <a:pt x="10919" y="7933"/>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33" name="Freeform 8"/>
              <p:cNvSpPr>
                <a:spLocks/>
              </p:cNvSpPr>
              <p:nvPr/>
            </p:nvSpPr>
            <p:spPr bwMode="auto">
              <a:xfrm>
                <a:off x="4306888" y="2687638"/>
                <a:ext cx="2187575" cy="2185988"/>
              </a:xfrm>
              <a:custGeom>
                <a:avLst/>
                <a:gdLst>
                  <a:gd name="T0" fmla="*/ 11480 w 22961"/>
                  <a:gd name="T1" fmla="*/ 0 h 22961"/>
                  <a:gd name="T2" fmla="*/ 0 w 22961"/>
                  <a:gd name="T3" fmla="*/ 11480 h 22961"/>
                  <a:gd name="T4" fmla="*/ 11481 w 22961"/>
                  <a:gd name="T5" fmla="*/ 22961 h 22961"/>
                  <a:gd name="T6" fmla="*/ 22961 w 22961"/>
                  <a:gd name="T7" fmla="*/ 11480 h 22961"/>
                  <a:gd name="T8" fmla="*/ 22399 w 22961"/>
                  <a:gd name="T9" fmla="*/ 7933 h 22961"/>
                  <a:gd name="T10" fmla="*/ 16940 w 22961"/>
                  <a:gd name="T11" fmla="*/ 9707 h 22961"/>
                  <a:gd name="T12" fmla="*/ 13254 w 22961"/>
                  <a:gd name="T13" fmla="*/ 16939 h 22961"/>
                  <a:gd name="T14" fmla="*/ 6021 w 22961"/>
                  <a:gd name="T15" fmla="*/ 13254 h 22961"/>
                  <a:gd name="T16" fmla="*/ 9707 w 22961"/>
                  <a:gd name="T17" fmla="*/ 6021 h 22961"/>
                  <a:gd name="T18" fmla="*/ 11480 w 22961"/>
                  <a:gd name="T19" fmla="*/ 5740 h 22961"/>
                  <a:gd name="T20" fmla="*/ 11480 w 22961"/>
                  <a:gd name="T21" fmla="*/ 0 h 22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61" h="22961">
                    <a:moveTo>
                      <a:pt x="11480" y="0"/>
                    </a:moveTo>
                    <a:cubicBezTo>
                      <a:pt x="5140" y="0"/>
                      <a:pt x="0" y="5140"/>
                      <a:pt x="0" y="11480"/>
                    </a:cubicBezTo>
                    <a:cubicBezTo>
                      <a:pt x="0" y="17821"/>
                      <a:pt x="5140" y="22961"/>
                      <a:pt x="11481" y="22961"/>
                    </a:cubicBezTo>
                    <a:cubicBezTo>
                      <a:pt x="17821" y="22961"/>
                      <a:pt x="22961" y="17821"/>
                      <a:pt x="22961" y="11480"/>
                    </a:cubicBezTo>
                    <a:cubicBezTo>
                      <a:pt x="22961" y="10276"/>
                      <a:pt x="22771" y="9078"/>
                      <a:pt x="22399" y="7933"/>
                    </a:cubicBezTo>
                    <a:lnTo>
                      <a:pt x="16940" y="9707"/>
                    </a:lnTo>
                    <a:cubicBezTo>
                      <a:pt x="17919" y="12722"/>
                      <a:pt x="16269" y="15960"/>
                      <a:pt x="13254" y="16939"/>
                    </a:cubicBezTo>
                    <a:cubicBezTo>
                      <a:pt x="10239" y="17919"/>
                      <a:pt x="7001" y="16269"/>
                      <a:pt x="6021" y="13254"/>
                    </a:cubicBezTo>
                    <a:cubicBezTo>
                      <a:pt x="5042" y="10239"/>
                      <a:pt x="6692" y="7001"/>
                      <a:pt x="9707" y="6021"/>
                    </a:cubicBezTo>
                    <a:cubicBezTo>
                      <a:pt x="10280" y="5835"/>
                      <a:pt x="10878" y="5740"/>
                      <a:pt x="11480" y="5740"/>
                    </a:cubicBezTo>
                    <a:lnTo>
                      <a:pt x="114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grpSp>
        <p:sp>
          <p:nvSpPr>
            <p:cNvPr id="31" name="Oval 20"/>
            <p:cNvSpPr/>
            <p:nvPr/>
          </p:nvSpPr>
          <p:spPr bwMode="ltGray">
            <a:xfrm>
              <a:off x="1617519" y="1995573"/>
              <a:ext cx="1766928" cy="176692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sp>
        <p:nvSpPr>
          <p:cNvPr id="34" name="Rectangle 10"/>
          <p:cNvSpPr>
            <a:spLocks noChangeArrowheads="1"/>
          </p:cNvSpPr>
          <p:nvPr/>
        </p:nvSpPr>
        <p:spPr bwMode="auto">
          <a:xfrm>
            <a:off x="6338260" y="2476941"/>
            <a:ext cx="987314"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900" b="1" i="1" dirty="0" smtClean="0">
                <a:solidFill>
                  <a:schemeClr val="accent1">
                    <a:lumMod val="75000"/>
                  </a:schemeClr>
                </a:solidFill>
                <a:latin typeface="+mj-lt"/>
              </a:rPr>
              <a:t>3-10%</a:t>
            </a:r>
            <a:endParaRPr kumimoji="0" lang="en-GB" sz="1900" b="1" i="1" u="none" strike="noStrike" cap="none" normalizeH="0" baseline="0" dirty="0">
              <a:ln>
                <a:noFill/>
              </a:ln>
              <a:solidFill>
                <a:schemeClr val="accent1">
                  <a:lumMod val="75000"/>
                </a:schemeClr>
              </a:solidFill>
              <a:effectLst/>
              <a:latin typeface="+mj-lt"/>
            </a:endParaRPr>
          </a:p>
        </p:txBody>
      </p:sp>
      <p:sp>
        <p:nvSpPr>
          <p:cNvPr id="36" name="Rectángulo 35"/>
          <p:cNvSpPr/>
          <p:nvPr/>
        </p:nvSpPr>
        <p:spPr>
          <a:xfrm>
            <a:off x="7367214" y="2174964"/>
            <a:ext cx="407295" cy="830997"/>
          </a:xfrm>
          <a:prstGeom prst="rect">
            <a:avLst/>
          </a:prstGeom>
          <a:noFill/>
        </p:spPr>
        <p:txBody>
          <a:bodyPr wrap="square" lIns="91440" tIns="45720" rIns="91440" bIns="45720" anchor="ctr">
            <a:spAutoFit/>
          </a:bodyPr>
          <a:lstStyle/>
          <a:p>
            <a:pPr algn="ctr"/>
            <a:r>
              <a:rPr lang="en-GB" sz="4800" b="0" cap="none" spc="0" dirty="0" smtClean="0">
                <a:ln w="0"/>
                <a:solidFill>
                  <a:srgbClr val="0070C0"/>
                </a:solidFill>
                <a:effectLst>
                  <a:outerShdw blurRad="38100" dist="19050" dir="2700000" algn="tl" rotWithShape="0">
                    <a:schemeClr val="dk1">
                      <a:alpha val="40000"/>
                    </a:schemeClr>
                  </a:outerShdw>
                </a:effectLst>
                <a:latin typeface="+mj-lt"/>
              </a:rPr>
              <a:t>+</a:t>
            </a:r>
            <a:endParaRPr lang="en-GB" sz="4800" b="0" cap="none" spc="0" dirty="0">
              <a:ln w="0"/>
              <a:solidFill>
                <a:srgbClr val="0070C0"/>
              </a:solidFill>
              <a:effectLst>
                <a:outerShdw blurRad="38100" dist="19050" dir="2700000" algn="tl" rotWithShape="0">
                  <a:schemeClr val="dk1">
                    <a:alpha val="40000"/>
                  </a:schemeClr>
                </a:outerShdw>
              </a:effectLst>
              <a:latin typeface="+mj-lt"/>
            </a:endParaRPr>
          </a:p>
        </p:txBody>
      </p:sp>
      <p:sp>
        <p:nvSpPr>
          <p:cNvPr id="37" name="CuadroTexto 36"/>
          <p:cNvSpPr txBox="1"/>
          <p:nvPr/>
        </p:nvSpPr>
        <p:spPr>
          <a:xfrm>
            <a:off x="7032942" y="5503729"/>
            <a:ext cx="1163137" cy="451406"/>
          </a:xfrm>
          <a:prstGeom prst="rect">
            <a:avLst/>
          </a:prstGeom>
          <a:noFill/>
        </p:spPr>
        <p:txBody>
          <a:bodyPr wrap="square" rtlCol="0">
            <a:spAutoFit/>
          </a:bodyPr>
          <a:lstStyle/>
          <a:p>
            <a:pPr algn="ctr">
              <a:lnSpc>
                <a:spcPts val="1400"/>
              </a:lnSpc>
            </a:pPr>
            <a:r>
              <a:rPr lang="en-GB" sz="1600" b="1" dirty="0" smtClean="0">
                <a:solidFill>
                  <a:schemeClr val="accent1">
                    <a:lumMod val="50000"/>
                  </a:schemeClr>
                </a:solidFill>
                <a:latin typeface="+mj-lt"/>
                <a:cs typeface="Arial" panose="020B0604020202020204" pitchFamily="34" charset="0"/>
              </a:rPr>
              <a:t>0.8-2.0 billon $</a:t>
            </a:r>
          </a:p>
        </p:txBody>
      </p:sp>
      <p:sp>
        <p:nvSpPr>
          <p:cNvPr id="38" name="CuadroTexto 37"/>
          <p:cNvSpPr txBox="1"/>
          <p:nvPr/>
        </p:nvSpPr>
        <p:spPr>
          <a:xfrm>
            <a:off x="6376203" y="3181099"/>
            <a:ext cx="932805" cy="461665"/>
          </a:xfrm>
          <a:prstGeom prst="rect">
            <a:avLst/>
          </a:prstGeom>
          <a:noFill/>
        </p:spPr>
        <p:txBody>
          <a:bodyPr wrap="square" rtlCol="0">
            <a:spAutoFit/>
          </a:bodyPr>
          <a:lstStyle/>
          <a:p>
            <a:pPr algn="ctr">
              <a:lnSpc>
                <a:spcPts val="1400"/>
              </a:lnSpc>
            </a:pPr>
            <a:r>
              <a:rPr lang="en-GB" sz="1400" b="1" dirty="0" smtClean="0">
                <a:solidFill>
                  <a:schemeClr val="accent1">
                    <a:lumMod val="50000"/>
                  </a:schemeClr>
                </a:solidFill>
                <a:latin typeface="+mj-lt"/>
                <a:cs typeface="Arial" panose="020B0604020202020204" pitchFamily="34" charset="0"/>
              </a:rPr>
              <a:t>0.3-0.9 billon $</a:t>
            </a:r>
          </a:p>
        </p:txBody>
      </p:sp>
      <p:grpSp>
        <p:nvGrpSpPr>
          <p:cNvPr id="39" name="Grupo 38"/>
          <p:cNvGrpSpPr>
            <a:grpSpLocks noChangeAspect="1"/>
          </p:cNvGrpSpPr>
          <p:nvPr/>
        </p:nvGrpSpPr>
        <p:grpSpPr>
          <a:xfrm>
            <a:off x="7832322" y="2174450"/>
            <a:ext cx="927746" cy="1046157"/>
            <a:chOff x="1407195" y="1776990"/>
            <a:chExt cx="2187575" cy="2466783"/>
          </a:xfrm>
        </p:grpSpPr>
        <p:sp>
          <p:nvSpPr>
            <p:cNvPr id="40" name="Isosceles Triangle 4"/>
            <p:cNvSpPr/>
            <p:nvPr/>
          </p:nvSpPr>
          <p:spPr bwMode="ltGray">
            <a:xfrm rot="10800000">
              <a:off x="2320963" y="3811773"/>
              <a:ext cx="360040" cy="432000"/>
            </a:xfrm>
            <a:prstGeom prst="triangle">
              <a:avLst/>
            </a:prstGeom>
            <a:solidFill>
              <a:srgbClr val="0070C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nvGrpSpPr>
            <p:cNvPr id="41" name="Group 19"/>
            <p:cNvGrpSpPr/>
            <p:nvPr/>
          </p:nvGrpSpPr>
          <p:grpSpPr>
            <a:xfrm rot="8610070">
              <a:off x="1407195" y="1776990"/>
              <a:ext cx="2187575" cy="2185988"/>
              <a:chOff x="4306888" y="2687638"/>
              <a:chExt cx="2187575" cy="2185988"/>
            </a:xfrm>
          </p:grpSpPr>
          <p:sp>
            <p:nvSpPr>
              <p:cNvPr id="43" name="Freeform 7"/>
              <p:cNvSpPr>
                <a:spLocks/>
              </p:cNvSpPr>
              <p:nvPr/>
            </p:nvSpPr>
            <p:spPr bwMode="auto">
              <a:xfrm>
                <a:off x="5400675" y="2687638"/>
                <a:ext cx="1039812" cy="923925"/>
              </a:xfrm>
              <a:custGeom>
                <a:avLst/>
                <a:gdLst>
                  <a:gd name="T0" fmla="*/ 10919 w 10919"/>
                  <a:gd name="T1" fmla="*/ 7933 h 9707"/>
                  <a:gd name="T2" fmla="*/ 0 w 10919"/>
                  <a:gd name="T3" fmla="*/ 0 h 9707"/>
                  <a:gd name="T4" fmla="*/ 0 w 10919"/>
                  <a:gd name="T5" fmla="*/ 5740 h 9707"/>
                  <a:gd name="T6" fmla="*/ 5460 w 10919"/>
                  <a:gd name="T7" fmla="*/ 9707 h 9707"/>
                  <a:gd name="T8" fmla="*/ 10919 w 10919"/>
                  <a:gd name="T9" fmla="*/ 7933 h 9707"/>
                </a:gdLst>
                <a:ahLst/>
                <a:cxnLst>
                  <a:cxn ang="0">
                    <a:pos x="T0" y="T1"/>
                  </a:cxn>
                  <a:cxn ang="0">
                    <a:pos x="T2" y="T3"/>
                  </a:cxn>
                  <a:cxn ang="0">
                    <a:pos x="T4" y="T5"/>
                  </a:cxn>
                  <a:cxn ang="0">
                    <a:pos x="T6" y="T7"/>
                  </a:cxn>
                  <a:cxn ang="0">
                    <a:pos x="T8" y="T9"/>
                  </a:cxn>
                </a:cxnLst>
                <a:rect l="0" t="0" r="r" b="b"/>
                <a:pathLst>
                  <a:path w="10919" h="9707">
                    <a:moveTo>
                      <a:pt x="10919" y="7933"/>
                    </a:moveTo>
                    <a:cubicBezTo>
                      <a:pt x="9382" y="3203"/>
                      <a:pt x="4974" y="0"/>
                      <a:pt x="0" y="0"/>
                    </a:cubicBezTo>
                    <a:lnTo>
                      <a:pt x="0" y="5740"/>
                    </a:lnTo>
                    <a:cubicBezTo>
                      <a:pt x="2487" y="5740"/>
                      <a:pt x="4691" y="7341"/>
                      <a:pt x="5460" y="9707"/>
                    </a:cubicBezTo>
                    <a:lnTo>
                      <a:pt x="10919" y="7933"/>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44" name="Freeform 8"/>
              <p:cNvSpPr>
                <a:spLocks/>
              </p:cNvSpPr>
              <p:nvPr/>
            </p:nvSpPr>
            <p:spPr bwMode="auto">
              <a:xfrm>
                <a:off x="4306888" y="2687638"/>
                <a:ext cx="2187575" cy="2185988"/>
              </a:xfrm>
              <a:custGeom>
                <a:avLst/>
                <a:gdLst>
                  <a:gd name="T0" fmla="*/ 11480 w 22961"/>
                  <a:gd name="T1" fmla="*/ 0 h 22961"/>
                  <a:gd name="T2" fmla="*/ 0 w 22961"/>
                  <a:gd name="T3" fmla="*/ 11480 h 22961"/>
                  <a:gd name="T4" fmla="*/ 11481 w 22961"/>
                  <a:gd name="T5" fmla="*/ 22961 h 22961"/>
                  <a:gd name="T6" fmla="*/ 22961 w 22961"/>
                  <a:gd name="T7" fmla="*/ 11480 h 22961"/>
                  <a:gd name="T8" fmla="*/ 22399 w 22961"/>
                  <a:gd name="T9" fmla="*/ 7933 h 22961"/>
                  <a:gd name="T10" fmla="*/ 16940 w 22961"/>
                  <a:gd name="T11" fmla="*/ 9707 h 22961"/>
                  <a:gd name="T12" fmla="*/ 13254 w 22961"/>
                  <a:gd name="T13" fmla="*/ 16939 h 22961"/>
                  <a:gd name="T14" fmla="*/ 6021 w 22961"/>
                  <a:gd name="T15" fmla="*/ 13254 h 22961"/>
                  <a:gd name="T16" fmla="*/ 9707 w 22961"/>
                  <a:gd name="T17" fmla="*/ 6021 h 22961"/>
                  <a:gd name="T18" fmla="*/ 11480 w 22961"/>
                  <a:gd name="T19" fmla="*/ 5740 h 22961"/>
                  <a:gd name="T20" fmla="*/ 11480 w 22961"/>
                  <a:gd name="T21" fmla="*/ 0 h 22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61" h="22961">
                    <a:moveTo>
                      <a:pt x="11480" y="0"/>
                    </a:moveTo>
                    <a:cubicBezTo>
                      <a:pt x="5140" y="0"/>
                      <a:pt x="0" y="5140"/>
                      <a:pt x="0" y="11480"/>
                    </a:cubicBezTo>
                    <a:cubicBezTo>
                      <a:pt x="0" y="17821"/>
                      <a:pt x="5140" y="22961"/>
                      <a:pt x="11481" y="22961"/>
                    </a:cubicBezTo>
                    <a:cubicBezTo>
                      <a:pt x="17821" y="22961"/>
                      <a:pt x="22961" y="17821"/>
                      <a:pt x="22961" y="11480"/>
                    </a:cubicBezTo>
                    <a:cubicBezTo>
                      <a:pt x="22961" y="10276"/>
                      <a:pt x="22771" y="9078"/>
                      <a:pt x="22399" y="7933"/>
                    </a:cubicBezTo>
                    <a:lnTo>
                      <a:pt x="16940" y="9707"/>
                    </a:lnTo>
                    <a:cubicBezTo>
                      <a:pt x="17919" y="12722"/>
                      <a:pt x="16269" y="15960"/>
                      <a:pt x="13254" y="16939"/>
                    </a:cubicBezTo>
                    <a:cubicBezTo>
                      <a:pt x="10239" y="17919"/>
                      <a:pt x="7001" y="16269"/>
                      <a:pt x="6021" y="13254"/>
                    </a:cubicBezTo>
                    <a:cubicBezTo>
                      <a:pt x="5042" y="10239"/>
                      <a:pt x="6692" y="7001"/>
                      <a:pt x="9707" y="6021"/>
                    </a:cubicBezTo>
                    <a:cubicBezTo>
                      <a:pt x="10280" y="5835"/>
                      <a:pt x="10878" y="5740"/>
                      <a:pt x="11480" y="5740"/>
                    </a:cubicBezTo>
                    <a:lnTo>
                      <a:pt x="114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000" dirty="0">
                  <a:latin typeface="+mj-lt"/>
                </a:endParaRPr>
              </a:p>
            </p:txBody>
          </p:sp>
        </p:grpSp>
        <p:sp>
          <p:nvSpPr>
            <p:cNvPr id="42" name="Oval 20"/>
            <p:cNvSpPr/>
            <p:nvPr/>
          </p:nvSpPr>
          <p:spPr bwMode="ltGray">
            <a:xfrm>
              <a:off x="1617519" y="1995573"/>
              <a:ext cx="1766928" cy="176692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mj-lt"/>
              </a:endParaRPr>
            </a:p>
          </p:txBody>
        </p:sp>
      </p:grpSp>
      <p:sp>
        <p:nvSpPr>
          <p:cNvPr id="45" name="Rectangle 10"/>
          <p:cNvSpPr>
            <a:spLocks noChangeArrowheads="1"/>
          </p:cNvSpPr>
          <p:nvPr/>
        </p:nvSpPr>
        <p:spPr bwMode="auto">
          <a:xfrm>
            <a:off x="7903418" y="2452236"/>
            <a:ext cx="784959" cy="2923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900" b="1" i="1" dirty="0" smtClean="0">
                <a:solidFill>
                  <a:schemeClr val="accent1">
                    <a:lumMod val="75000"/>
                  </a:schemeClr>
                </a:solidFill>
                <a:latin typeface="+mj-lt"/>
              </a:rPr>
              <a:t>4-9%</a:t>
            </a:r>
            <a:endParaRPr kumimoji="0" lang="en-GB" sz="1900" b="1" i="1" u="none" strike="noStrike" cap="none" normalizeH="0" baseline="0" dirty="0">
              <a:ln>
                <a:noFill/>
              </a:ln>
              <a:solidFill>
                <a:schemeClr val="accent1">
                  <a:lumMod val="75000"/>
                </a:schemeClr>
              </a:solidFill>
              <a:effectLst/>
              <a:latin typeface="+mj-lt"/>
            </a:endParaRPr>
          </a:p>
        </p:txBody>
      </p:sp>
      <p:sp>
        <p:nvSpPr>
          <p:cNvPr id="47" name="CuadroTexto 46"/>
          <p:cNvSpPr txBox="1"/>
          <p:nvPr/>
        </p:nvSpPr>
        <p:spPr>
          <a:xfrm>
            <a:off x="7833857" y="3173779"/>
            <a:ext cx="932805" cy="461665"/>
          </a:xfrm>
          <a:prstGeom prst="rect">
            <a:avLst/>
          </a:prstGeom>
          <a:noFill/>
        </p:spPr>
        <p:txBody>
          <a:bodyPr wrap="square" rtlCol="0">
            <a:spAutoFit/>
          </a:bodyPr>
          <a:lstStyle/>
          <a:p>
            <a:pPr algn="ctr">
              <a:lnSpc>
                <a:spcPts val="1400"/>
              </a:lnSpc>
            </a:pPr>
            <a:r>
              <a:rPr lang="en-GB" sz="1400" b="1" dirty="0" smtClean="0">
                <a:solidFill>
                  <a:schemeClr val="accent1">
                    <a:lumMod val="50000"/>
                  </a:schemeClr>
                </a:solidFill>
                <a:latin typeface="+mj-lt"/>
                <a:cs typeface="Arial" panose="020B0604020202020204" pitchFamily="34" charset="0"/>
              </a:rPr>
              <a:t>0.3-0.7 billon $</a:t>
            </a:r>
          </a:p>
        </p:txBody>
      </p:sp>
      <p:sp>
        <p:nvSpPr>
          <p:cNvPr id="51" name="Rectángulo 50"/>
          <p:cNvSpPr/>
          <p:nvPr/>
        </p:nvSpPr>
        <p:spPr>
          <a:xfrm rot="16200000" flipH="1">
            <a:off x="3151547" y="2146387"/>
            <a:ext cx="405975" cy="8059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dirty="0" smtClean="0">
                <a:latin typeface="+mj-lt"/>
              </a:rPr>
              <a:t>166-477</a:t>
            </a:r>
            <a:endParaRPr lang="en-GB" sz="1200" dirty="0">
              <a:latin typeface="+mj-lt"/>
            </a:endParaRPr>
          </a:p>
        </p:txBody>
      </p:sp>
      <p:sp>
        <p:nvSpPr>
          <p:cNvPr id="53" name="Rectángulo 52"/>
          <p:cNvSpPr/>
          <p:nvPr/>
        </p:nvSpPr>
        <p:spPr>
          <a:xfrm rot="16200000" flipH="1">
            <a:off x="3805061" y="3381452"/>
            <a:ext cx="405975" cy="5201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dirty="0" smtClean="0">
                <a:latin typeface="+mj-lt"/>
              </a:rPr>
              <a:t>74-298</a:t>
            </a:r>
            <a:endParaRPr lang="en-GB" sz="1200" dirty="0">
              <a:latin typeface="+mj-lt"/>
            </a:endParaRPr>
          </a:p>
        </p:txBody>
      </p:sp>
      <p:sp>
        <p:nvSpPr>
          <p:cNvPr id="54" name="Rectángulo 53"/>
          <p:cNvSpPr/>
          <p:nvPr/>
        </p:nvSpPr>
        <p:spPr>
          <a:xfrm rot="5400000">
            <a:off x="4150158" y="4096680"/>
            <a:ext cx="405975" cy="189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cxnSp>
        <p:nvCxnSpPr>
          <p:cNvPr id="56" name="Conector recto 55"/>
          <p:cNvCxnSpPr/>
          <p:nvPr/>
        </p:nvCxnSpPr>
        <p:spPr>
          <a:xfrm>
            <a:off x="3747988" y="2374383"/>
            <a:ext cx="0" cy="119814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cxnSp>
        <p:nvCxnSpPr>
          <p:cNvPr id="58" name="Conector recto 57"/>
          <p:cNvCxnSpPr/>
          <p:nvPr/>
        </p:nvCxnSpPr>
        <p:spPr>
          <a:xfrm>
            <a:off x="1483201" y="2274371"/>
            <a:ext cx="4607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p:cNvCxnSpPr/>
          <p:nvPr/>
        </p:nvCxnSpPr>
        <p:spPr>
          <a:xfrm>
            <a:off x="1483201" y="2815396"/>
            <a:ext cx="4607575"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CuadroTexto 59"/>
          <p:cNvSpPr txBox="1"/>
          <p:nvPr/>
        </p:nvSpPr>
        <p:spPr>
          <a:xfrm>
            <a:off x="1733187" y="2244322"/>
            <a:ext cx="1291975" cy="646331"/>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Product innovation and development</a:t>
            </a:r>
          </a:p>
        </p:txBody>
      </p:sp>
      <p:cxnSp>
        <p:nvCxnSpPr>
          <p:cNvPr id="62" name="Conector recto 61"/>
          <p:cNvCxnSpPr/>
          <p:nvPr/>
        </p:nvCxnSpPr>
        <p:spPr>
          <a:xfrm>
            <a:off x="1483201" y="3356992"/>
            <a:ext cx="4607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1483201" y="3898347"/>
            <a:ext cx="4607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63"/>
          <p:cNvCxnSpPr/>
          <p:nvPr/>
        </p:nvCxnSpPr>
        <p:spPr>
          <a:xfrm>
            <a:off x="4258584" y="3472433"/>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sp>
        <p:nvSpPr>
          <p:cNvPr id="65" name="CuadroTexto 64"/>
          <p:cNvSpPr txBox="1"/>
          <p:nvPr/>
        </p:nvSpPr>
        <p:spPr>
          <a:xfrm>
            <a:off x="1733187" y="2871467"/>
            <a:ext cx="1291975" cy="461665"/>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Manufacturing and delivery</a:t>
            </a:r>
          </a:p>
        </p:txBody>
      </p:sp>
      <p:sp>
        <p:nvSpPr>
          <p:cNvPr id="66" name="CuadroTexto 65"/>
          <p:cNvSpPr txBox="1"/>
          <p:nvPr/>
        </p:nvSpPr>
        <p:spPr>
          <a:xfrm>
            <a:off x="1730753" y="3506438"/>
            <a:ext cx="1291975" cy="276999"/>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Sales</a:t>
            </a:r>
          </a:p>
        </p:txBody>
      </p:sp>
      <p:sp>
        <p:nvSpPr>
          <p:cNvPr id="67" name="Triángulo isósceles 66"/>
          <p:cNvSpPr/>
          <p:nvPr/>
        </p:nvSpPr>
        <p:spPr>
          <a:xfrm flipH="1" flipV="1">
            <a:off x="6449996" y="3601635"/>
            <a:ext cx="2281386" cy="1034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sp>
        <p:nvSpPr>
          <p:cNvPr id="68" name="Rectángulo 67"/>
          <p:cNvSpPr/>
          <p:nvPr/>
        </p:nvSpPr>
        <p:spPr>
          <a:xfrm>
            <a:off x="172796" y="5718448"/>
            <a:ext cx="4037965" cy="230832"/>
          </a:xfrm>
          <a:prstGeom prst="rect">
            <a:avLst/>
          </a:prstGeom>
        </p:spPr>
        <p:txBody>
          <a:bodyPr wrap="non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10" dirty="0" smtClean="0">
                <a:latin typeface="+mj-lt"/>
              </a:rPr>
              <a:t>Source: McKinsey &amp; Company. The trillion-dollar opportunity for the industrial sector</a:t>
            </a:r>
            <a:endParaRPr lang="en-GB" sz="900" spc="-10" dirty="0">
              <a:latin typeface="+mj-lt"/>
            </a:endParaRPr>
          </a:p>
        </p:txBody>
      </p:sp>
      <p:sp>
        <p:nvSpPr>
          <p:cNvPr id="69" name="CuadroTexto 68"/>
          <p:cNvSpPr txBox="1"/>
          <p:nvPr/>
        </p:nvSpPr>
        <p:spPr>
          <a:xfrm>
            <a:off x="1816705" y="3969214"/>
            <a:ext cx="1174523" cy="461665"/>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Maintenance and service</a:t>
            </a:r>
          </a:p>
        </p:txBody>
      </p:sp>
      <p:cxnSp>
        <p:nvCxnSpPr>
          <p:cNvPr id="70" name="Conector recto 69"/>
          <p:cNvCxnSpPr/>
          <p:nvPr/>
        </p:nvCxnSpPr>
        <p:spPr>
          <a:xfrm>
            <a:off x="1483201" y="4450028"/>
            <a:ext cx="4607575"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CuadroTexto 70"/>
          <p:cNvSpPr txBox="1"/>
          <p:nvPr/>
        </p:nvSpPr>
        <p:spPr>
          <a:xfrm>
            <a:off x="1757979" y="4503006"/>
            <a:ext cx="1291975" cy="461665"/>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Headquarters operations</a:t>
            </a:r>
          </a:p>
        </p:txBody>
      </p:sp>
      <p:cxnSp>
        <p:nvCxnSpPr>
          <p:cNvPr id="72" name="Conector recto 71"/>
          <p:cNvCxnSpPr/>
          <p:nvPr/>
        </p:nvCxnSpPr>
        <p:spPr>
          <a:xfrm>
            <a:off x="1483201" y="4982659"/>
            <a:ext cx="4607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ector recto 73"/>
          <p:cNvCxnSpPr/>
          <p:nvPr/>
        </p:nvCxnSpPr>
        <p:spPr>
          <a:xfrm>
            <a:off x="1483201" y="5530148"/>
            <a:ext cx="4607575"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CuadroTexto 74"/>
          <p:cNvSpPr txBox="1"/>
          <p:nvPr/>
        </p:nvSpPr>
        <p:spPr>
          <a:xfrm>
            <a:off x="1757979" y="5122503"/>
            <a:ext cx="1291975" cy="276999"/>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Total</a:t>
            </a:r>
          </a:p>
        </p:txBody>
      </p:sp>
      <p:cxnSp>
        <p:nvCxnSpPr>
          <p:cNvPr id="76" name="Conector recto 75"/>
          <p:cNvCxnSpPr/>
          <p:nvPr/>
        </p:nvCxnSpPr>
        <p:spPr>
          <a:xfrm>
            <a:off x="4437509" y="4089988"/>
            <a:ext cx="0" cy="119814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sp>
        <p:nvSpPr>
          <p:cNvPr id="77" name="Rectángulo 76"/>
          <p:cNvSpPr/>
          <p:nvPr/>
        </p:nvSpPr>
        <p:spPr>
          <a:xfrm rot="16200000" flipH="1">
            <a:off x="3496644" y="4516606"/>
            <a:ext cx="405975" cy="14961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dirty="0" smtClean="0">
                <a:solidFill>
                  <a:schemeClr val="accent1">
                    <a:lumMod val="75000"/>
                  </a:schemeClr>
                </a:solidFill>
                <a:latin typeface="+mj-lt"/>
              </a:rPr>
              <a:t>280-887</a:t>
            </a:r>
            <a:endParaRPr lang="en-GB" sz="1600" dirty="0">
              <a:solidFill>
                <a:schemeClr val="accent1">
                  <a:lumMod val="75000"/>
                </a:schemeClr>
              </a:solidFill>
              <a:latin typeface="+mj-lt"/>
            </a:endParaRPr>
          </a:p>
        </p:txBody>
      </p:sp>
      <p:sp>
        <p:nvSpPr>
          <p:cNvPr id="78" name="CuadroTexto 77"/>
          <p:cNvSpPr txBox="1"/>
          <p:nvPr/>
        </p:nvSpPr>
        <p:spPr>
          <a:xfrm>
            <a:off x="2925408" y="1745529"/>
            <a:ext cx="1365718" cy="276999"/>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Revenue increase</a:t>
            </a:r>
          </a:p>
        </p:txBody>
      </p:sp>
      <p:cxnSp>
        <p:nvCxnSpPr>
          <p:cNvPr id="79" name="Conector recto 78"/>
          <p:cNvCxnSpPr/>
          <p:nvPr/>
        </p:nvCxnSpPr>
        <p:spPr>
          <a:xfrm>
            <a:off x="4531139" y="2274371"/>
            <a:ext cx="0" cy="3255777"/>
          </a:xfrm>
          <a:prstGeom prst="line">
            <a:avLst/>
          </a:prstGeom>
        </p:spPr>
        <p:style>
          <a:lnRef idx="1">
            <a:schemeClr val="accent1"/>
          </a:lnRef>
          <a:fillRef idx="0">
            <a:schemeClr val="accent1"/>
          </a:fillRef>
          <a:effectRef idx="0">
            <a:schemeClr val="accent1"/>
          </a:effectRef>
          <a:fontRef idx="minor">
            <a:schemeClr val="tx1"/>
          </a:fontRef>
        </p:style>
      </p:cxnSp>
      <p:sp>
        <p:nvSpPr>
          <p:cNvPr id="81" name="Rectángulo 80"/>
          <p:cNvSpPr/>
          <p:nvPr/>
        </p:nvSpPr>
        <p:spPr>
          <a:xfrm rot="5400000">
            <a:off x="4349752" y="2532208"/>
            <a:ext cx="405975" cy="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cxnSp>
        <p:nvCxnSpPr>
          <p:cNvPr id="82" name="Conector recto 81"/>
          <p:cNvCxnSpPr/>
          <p:nvPr/>
        </p:nvCxnSpPr>
        <p:spPr>
          <a:xfrm>
            <a:off x="4565047" y="2409930"/>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sp>
        <p:nvSpPr>
          <p:cNvPr id="83" name="Rectángulo 82"/>
          <p:cNvSpPr/>
          <p:nvPr/>
        </p:nvSpPr>
        <p:spPr>
          <a:xfrm rot="16200000" flipH="1">
            <a:off x="4842811" y="2607811"/>
            <a:ext cx="405975" cy="974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200" dirty="0" smtClean="0">
                <a:latin typeface="+mj-lt"/>
              </a:rPr>
              <a:t>198-499</a:t>
            </a:r>
            <a:endParaRPr lang="en-GB" sz="1200" dirty="0">
              <a:latin typeface="+mj-lt"/>
            </a:endParaRPr>
          </a:p>
        </p:txBody>
      </p:sp>
      <p:sp>
        <p:nvSpPr>
          <p:cNvPr id="84" name="Rectángulo 83"/>
          <p:cNvSpPr/>
          <p:nvPr/>
        </p:nvSpPr>
        <p:spPr>
          <a:xfrm rot="5400000">
            <a:off x="5336065" y="3626904"/>
            <a:ext cx="405975"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sp>
        <p:nvSpPr>
          <p:cNvPr id="85" name="Rectángulo 84"/>
          <p:cNvSpPr/>
          <p:nvPr/>
        </p:nvSpPr>
        <p:spPr>
          <a:xfrm rot="5400000">
            <a:off x="5429152" y="4099521"/>
            <a:ext cx="405975" cy="189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cxnSp>
        <p:nvCxnSpPr>
          <p:cNvPr id="86" name="Conector recto 85"/>
          <p:cNvCxnSpPr/>
          <p:nvPr/>
        </p:nvCxnSpPr>
        <p:spPr>
          <a:xfrm>
            <a:off x="5523377" y="3015201"/>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cxnSp>
        <p:nvCxnSpPr>
          <p:cNvPr id="87" name="Conector recto 86"/>
          <p:cNvCxnSpPr/>
          <p:nvPr/>
        </p:nvCxnSpPr>
        <p:spPr>
          <a:xfrm>
            <a:off x="5551952" y="3585932"/>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cxnSp>
        <p:nvCxnSpPr>
          <p:cNvPr id="88" name="Conector recto 87"/>
          <p:cNvCxnSpPr/>
          <p:nvPr/>
        </p:nvCxnSpPr>
        <p:spPr>
          <a:xfrm>
            <a:off x="5721368" y="4120704"/>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sp>
        <p:nvSpPr>
          <p:cNvPr id="89" name="Rectángulo 88"/>
          <p:cNvSpPr/>
          <p:nvPr/>
        </p:nvSpPr>
        <p:spPr>
          <a:xfrm rot="16200000" flipH="1">
            <a:off x="5670004" y="4540975"/>
            <a:ext cx="405975" cy="315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sz="1200" dirty="0">
              <a:latin typeface="+mj-lt"/>
            </a:endParaRPr>
          </a:p>
        </p:txBody>
      </p:sp>
      <p:cxnSp>
        <p:nvCxnSpPr>
          <p:cNvPr id="91" name="Conector recto 90"/>
          <p:cNvCxnSpPr/>
          <p:nvPr/>
        </p:nvCxnSpPr>
        <p:spPr>
          <a:xfrm>
            <a:off x="6017907" y="4661445"/>
            <a:ext cx="0" cy="743954"/>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sp>
        <p:nvSpPr>
          <p:cNvPr id="90" name="Rectángulo 89"/>
          <p:cNvSpPr/>
          <p:nvPr/>
        </p:nvSpPr>
        <p:spPr>
          <a:xfrm rot="16200000" flipH="1">
            <a:off x="5084264" y="4492798"/>
            <a:ext cx="406800" cy="149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dirty="0" smtClean="0">
                <a:solidFill>
                  <a:schemeClr val="accent1">
                    <a:lumMod val="75000"/>
                  </a:schemeClr>
                </a:solidFill>
                <a:latin typeface="+mj-lt"/>
              </a:rPr>
              <a:t>315-715</a:t>
            </a:r>
            <a:endParaRPr lang="en-GB" sz="1600" dirty="0">
              <a:solidFill>
                <a:schemeClr val="accent1">
                  <a:lumMod val="75000"/>
                </a:schemeClr>
              </a:solidFill>
              <a:latin typeface="+mj-lt"/>
            </a:endParaRPr>
          </a:p>
        </p:txBody>
      </p:sp>
      <p:cxnSp>
        <p:nvCxnSpPr>
          <p:cNvPr id="92" name="Conector recto 91"/>
          <p:cNvCxnSpPr/>
          <p:nvPr/>
        </p:nvCxnSpPr>
        <p:spPr>
          <a:xfrm>
            <a:off x="4531139" y="2280263"/>
            <a:ext cx="0" cy="3255777"/>
          </a:xfrm>
          <a:prstGeom prst="line">
            <a:avLst/>
          </a:prstGeom>
        </p:spPr>
        <p:style>
          <a:lnRef idx="1">
            <a:schemeClr val="accent1"/>
          </a:lnRef>
          <a:fillRef idx="0">
            <a:schemeClr val="accent1"/>
          </a:fillRef>
          <a:effectRef idx="0">
            <a:schemeClr val="accent1"/>
          </a:effectRef>
          <a:fontRef idx="minor">
            <a:schemeClr val="tx1"/>
          </a:fontRef>
        </p:style>
      </p:cxnSp>
      <p:sp>
        <p:nvSpPr>
          <p:cNvPr id="93" name="Freeform 4845"/>
          <p:cNvSpPr>
            <a:spLocks noEditPoints="1"/>
          </p:cNvSpPr>
          <p:nvPr/>
        </p:nvSpPr>
        <p:spPr bwMode="auto">
          <a:xfrm>
            <a:off x="1508594" y="2362927"/>
            <a:ext cx="351550" cy="346224"/>
          </a:xfrm>
          <a:custGeom>
            <a:avLst/>
            <a:gdLst>
              <a:gd name="T0" fmla="*/ 86 w 384"/>
              <a:gd name="T1" fmla="*/ 34 h 416"/>
              <a:gd name="T2" fmla="*/ 108 w 384"/>
              <a:gd name="T3" fmla="*/ 36 h 416"/>
              <a:gd name="T4" fmla="*/ 122 w 384"/>
              <a:gd name="T5" fmla="*/ 86 h 416"/>
              <a:gd name="T6" fmla="*/ 102 w 384"/>
              <a:gd name="T7" fmla="*/ 82 h 416"/>
              <a:gd name="T8" fmla="*/ 24 w 384"/>
              <a:gd name="T9" fmla="*/ 106 h 416"/>
              <a:gd name="T10" fmla="*/ 26 w 384"/>
              <a:gd name="T11" fmla="*/ 126 h 416"/>
              <a:gd name="T12" fmla="*/ 68 w 384"/>
              <a:gd name="T13" fmla="*/ 136 h 416"/>
              <a:gd name="T14" fmla="*/ 64 w 384"/>
              <a:gd name="T15" fmla="*/ 120 h 416"/>
              <a:gd name="T16" fmla="*/ 154 w 384"/>
              <a:gd name="T17" fmla="*/ 372 h 416"/>
              <a:gd name="T18" fmla="*/ 164 w 384"/>
              <a:gd name="T19" fmla="*/ 386 h 416"/>
              <a:gd name="T20" fmla="*/ 230 w 384"/>
              <a:gd name="T21" fmla="*/ 376 h 416"/>
              <a:gd name="T22" fmla="*/ 220 w 384"/>
              <a:gd name="T23" fmla="*/ 366 h 416"/>
              <a:gd name="T24" fmla="*/ 164 w 384"/>
              <a:gd name="T25" fmla="*/ 402 h 416"/>
              <a:gd name="T26" fmla="*/ 174 w 384"/>
              <a:gd name="T27" fmla="*/ 416 h 416"/>
              <a:gd name="T28" fmla="*/ 220 w 384"/>
              <a:gd name="T29" fmla="*/ 406 h 416"/>
              <a:gd name="T30" fmla="*/ 210 w 384"/>
              <a:gd name="T31" fmla="*/ 396 h 416"/>
              <a:gd name="T32" fmla="*/ 34 w 384"/>
              <a:gd name="T33" fmla="*/ 294 h 416"/>
              <a:gd name="T34" fmla="*/ 48 w 384"/>
              <a:gd name="T35" fmla="*/ 302 h 416"/>
              <a:gd name="T36" fmla="*/ 66 w 384"/>
              <a:gd name="T37" fmla="*/ 280 h 416"/>
              <a:gd name="T38" fmla="*/ 52 w 384"/>
              <a:gd name="T39" fmla="*/ 276 h 416"/>
              <a:gd name="T40" fmla="*/ 38 w 384"/>
              <a:gd name="T41" fmla="*/ 196 h 416"/>
              <a:gd name="T42" fmla="*/ 0 w 384"/>
              <a:gd name="T43" fmla="*/ 208 h 416"/>
              <a:gd name="T44" fmla="*/ 38 w 384"/>
              <a:gd name="T45" fmla="*/ 220 h 416"/>
              <a:gd name="T46" fmla="*/ 50 w 384"/>
              <a:gd name="T47" fmla="*/ 208 h 416"/>
              <a:gd name="T48" fmla="*/ 206 w 384"/>
              <a:gd name="T49" fmla="*/ 54 h 416"/>
              <a:gd name="T50" fmla="*/ 192 w 384"/>
              <a:gd name="T51" fmla="*/ 0 h 416"/>
              <a:gd name="T52" fmla="*/ 178 w 384"/>
              <a:gd name="T53" fmla="*/ 54 h 416"/>
              <a:gd name="T54" fmla="*/ 192 w 384"/>
              <a:gd name="T55" fmla="*/ 68 h 416"/>
              <a:gd name="T56" fmla="*/ 320 w 384"/>
              <a:gd name="T57" fmla="*/ 278 h 416"/>
              <a:gd name="T58" fmla="*/ 322 w 384"/>
              <a:gd name="T59" fmla="*/ 294 h 416"/>
              <a:gd name="T60" fmla="*/ 348 w 384"/>
              <a:gd name="T61" fmla="*/ 298 h 416"/>
              <a:gd name="T62" fmla="*/ 346 w 384"/>
              <a:gd name="T63" fmla="*/ 284 h 416"/>
              <a:gd name="T64" fmla="*/ 362 w 384"/>
              <a:gd name="T65" fmla="*/ 122 h 416"/>
              <a:gd name="T66" fmla="*/ 356 w 384"/>
              <a:gd name="T67" fmla="*/ 104 h 416"/>
              <a:gd name="T68" fmla="*/ 314 w 384"/>
              <a:gd name="T69" fmla="*/ 128 h 416"/>
              <a:gd name="T70" fmla="*/ 326 w 384"/>
              <a:gd name="T71" fmla="*/ 142 h 416"/>
              <a:gd name="T72" fmla="*/ 336 w 384"/>
              <a:gd name="T73" fmla="*/ 204 h 416"/>
              <a:gd name="T74" fmla="*/ 346 w 384"/>
              <a:gd name="T75" fmla="*/ 220 h 416"/>
              <a:gd name="T76" fmla="*/ 384 w 384"/>
              <a:gd name="T77" fmla="*/ 208 h 416"/>
              <a:gd name="T78" fmla="*/ 372 w 384"/>
              <a:gd name="T79" fmla="*/ 196 h 416"/>
              <a:gd name="T80" fmla="*/ 276 w 384"/>
              <a:gd name="T81" fmla="*/ 36 h 416"/>
              <a:gd name="T82" fmla="*/ 262 w 384"/>
              <a:gd name="T83" fmla="*/ 86 h 416"/>
              <a:gd name="T84" fmla="*/ 300 w 384"/>
              <a:gd name="T85" fmla="*/ 50 h 416"/>
              <a:gd name="T86" fmla="*/ 294 w 384"/>
              <a:gd name="T87" fmla="*/ 32 h 416"/>
              <a:gd name="T88" fmla="*/ 262 w 384"/>
              <a:gd name="T89" fmla="*/ 256 h 416"/>
              <a:gd name="T90" fmla="*/ 236 w 384"/>
              <a:gd name="T91" fmla="*/ 322 h 416"/>
              <a:gd name="T92" fmla="*/ 218 w 384"/>
              <a:gd name="T93" fmla="*/ 354 h 416"/>
              <a:gd name="T94" fmla="*/ 150 w 384"/>
              <a:gd name="T95" fmla="*/ 338 h 416"/>
              <a:gd name="T96" fmla="*/ 132 w 384"/>
              <a:gd name="T97" fmla="*/ 270 h 416"/>
              <a:gd name="T98" fmla="*/ 98 w 384"/>
              <a:gd name="T99" fmla="*/ 196 h 416"/>
              <a:gd name="T100" fmla="*/ 134 w 384"/>
              <a:gd name="T101" fmla="*/ 118 h 416"/>
              <a:gd name="T102" fmla="*/ 234 w 384"/>
              <a:gd name="T103" fmla="*/ 108 h 416"/>
              <a:gd name="T104" fmla="*/ 286 w 384"/>
              <a:gd name="T105" fmla="*/ 196 h 416"/>
              <a:gd name="T106" fmla="*/ 192 w 384"/>
              <a:gd name="T107" fmla="*/ 128 h 416"/>
              <a:gd name="T108" fmla="*/ 146 w 384"/>
              <a:gd name="T109" fmla="*/ 144 h 416"/>
              <a:gd name="T110" fmla="*/ 126 w 384"/>
              <a:gd name="T111" fmla="*/ 198 h 416"/>
              <a:gd name="T112" fmla="*/ 142 w 384"/>
              <a:gd name="T113" fmla="*/ 200 h 416"/>
              <a:gd name="T114" fmla="*/ 154 w 384"/>
              <a:gd name="T115" fmla="*/ 164 h 416"/>
              <a:gd name="T116" fmla="*/ 190 w 384"/>
              <a:gd name="T117" fmla="*/ 14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416">
                <a:moveTo>
                  <a:pt x="102" y="82"/>
                </a:moveTo>
                <a:lnTo>
                  <a:pt x="84" y="50"/>
                </a:lnTo>
                <a:lnTo>
                  <a:pt x="84" y="50"/>
                </a:lnTo>
                <a:lnTo>
                  <a:pt x="82" y="44"/>
                </a:lnTo>
                <a:lnTo>
                  <a:pt x="84" y="40"/>
                </a:lnTo>
                <a:lnTo>
                  <a:pt x="86" y="34"/>
                </a:lnTo>
                <a:lnTo>
                  <a:pt x="90" y="32"/>
                </a:lnTo>
                <a:lnTo>
                  <a:pt x="90" y="32"/>
                </a:lnTo>
                <a:lnTo>
                  <a:pt x="96" y="30"/>
                </a:lnTo>
                <a:lnTo>
                  <a:pt x="100" y="30"/>
                </a:lnTo>
                <a:lnTo>
                  <a:pt x="106" y="32"/>
                </a:lnTo>
                <a:lnTo>
                  <a:pt x="108" y="36"/>
                </a:lnTo>
                <a:lnTo>
                  <a:pt x="126" y="68"/>
                </a:lnTo>
                <a:lnTo>
                  <a:pt x="126" y="68"/>
                </a:lnTo>
                <a:lnTo>
                  <a:pt x="128" y="72"/>
                </a:lnTo>
                <a:lnTo>
                  <a:pt x="128" y="78"/>
                </a:lnTo>
                <a:lnTo>
                  <a:pt x="126" y="82"/>
                </a:lnTo>
                <a:lnTo>
                  <a:pt x="122" y="86"/>
                </a:lnTo>
                <a:lnTo>
                  <a:pt x="122" y="86"/>
                </a:lnTo>
                <a:lnTo>
                  <a:pt x="114" y="88"/>
                </a:lnTo>
                <a:lnTo>
                  <a:pt x="114" y="88"/>
                </a:lnTo>
                <a:lnTo>
                  <a:pt x="108" y="86"/>
                </a:lnTo>
                <a:lnTo>
                  <a:pt x="102" y="82"/>
                </a:lnTo>
                <a:lnTo>
                  <a:pt x="102" y="82"/>
                </a:lnTo>
                <a:close/>
                <a:moveTo>
                  <a:pt x="64" y="120"/>
                </a:moveTo>
                <a:lnTo>
                  <a:pt x="38" y="104"/>
                </a:lnTo>
                <a:lnTo>
                  <a:pt x="38" y="104"/>
                </a:lnTo>
                <a:lnTo>
                  <a:pt x="32" y="104"/>
                </a:lnTo>
                <a:lnTo>
                  <a:pt x="28" y="104"/>
                </a:lnTo>
                <a:lnTo>
                  <a:pt x="24" y="106"/>
                </a:lnTo>
                <a:lnTo>
                  <a:pt x="22" y="110"/>
                </a:lnTo>
                <a:lnTo>
                  <a:pt x="22" y="110"/>
                </a:lnTo>
                <a:lnTo>
                  <a:pt x="20" y="114"/>
                </a:lnTo>
                <a:lnTo>
                  <a:pt x="20" y="118"/>
                </a:lnTo>
                <a:lnTo>
                  <a:pt x="22" y="122"/>
                </a:lnTo>
                <a:lnTo>
                  <a:pt x="26" y="126"/>
                </a:lnTo>
                <a:lnTo>
                  <a:pt x="52" y="142"/>
                </a:lnTo>
                <a:lnTo>
                  <a:pt x="52" y="142"/>
                </a:lnTo>
                <a:lnTo>
                  <a:pt x="58" y="142"/>
                </a:lnTo>
                <a:lnTo>
                  <a:pt x="58" y="142"/>
                </a:lnTo>
                <a:lnTo>
                  <a:pt x="64" y="142"/>
                </a:lnTo>
                <a:lnTo>
                  <a:pt x="68" y="136"/>
                </a:lnTo>
                <a:lnTo>
                  <a:pt x="68" y="136"/>
                </a:lnTo>
                <a:lnTo>
                  <a:pt x="70" y="132"/>
                </a:lnTo>
                <a:lnTo>
                  <a:pt x="70" y="128"/>
                </a:lnTo>
                <a:lnTo>
                  <a:pt x="68" y="124"/>
                </a:lnTo>
                <a:lnTo>
                  <a:pt x="64" y="120"/>
                </a:lnTo>
                <a:lnTo>
                  <a:pt x="64" y="120"/>
                </a:lnTo>
                <a:close/>
                <a:moveTo>
                  <a:pt x="220" y="366"/>
                </a:moveTo>
                <a:lnTo>
                  <a:pt x="164" y="366"/>
                </a:lnTo>
                <a:lnTo>
                  <a:pt x="164" y="366"/>
                </a:lnTo>
                <a:lnTo>
                  <a:pt x="160" y="366"/>
                </a:lnTo>
                <a:lnTo>
                  <a:pt x="156" y="368"/>
                </a:lnTo>
                <a:lnTo>
                  <a:pt x="154" y="372"/>
                </a:lnTo>
                <a:lnTo>
                  <a:pt x="154" y="376"/>
                </a:lnTo>
                <a:lnTo>
                  <a:pt x="154" y="376"/>
                </a:lnTo>
                <a:lnTo>
                  <a:pt x="154" y="380"/>
                </a:lnTo>
                <a:lnTo>
                  <a:pt x="156" y="382"/>
                </a:lnTo>
                <a:lnTo>
                  <a:pt x="160" y="384"/>
                </a:lnTo>
                <a:lnTo>
                  <a:pt x="164" y="386"/>
                </a:lnTo>
                <a:lnTo>
                  <a:pt x="220" y="386"/>
                </a:lnTo>
                <a:lnTo>
                  <a:pt x="220" y="386"/>
                </a:lnTo>
                <a:lnTo>
                  <a:pt x="224" y="384"/>
                </a:lnTo>
                <a:lnTo>
                  <a:pt x="228" y="382"/>
                </a:lnTo>
                <a:lnTo>
                  <a:pt x="230" y="380"/>
                </a:lnTo>
                <a:lnTo>
                  <a:pt x="230" y="376"/>
                </a:lnTo>
                <a:lnTo>
                  <a:pt x="230" y="376"/>
                </a:lnTo>
                <a:lnTo>
                  <a:pt x="230" y="372"/>
                </a:lnTo>
                <a:lnTo>
                  <a:pt x="228" y="368"/>
                </a:lnTo>
                <a:lnTo>
                  <a:pt x="224" y="366"/>
                </a:lnTo>
                <a:lnTo>
                  <a:pt x="220" y="366"/>
                </a:lnTo>
                <a:lnTo>
                  <a:pt x="220" y="366"/>
                </a:lnTo>
                <a:close/>
                <a:moveTo>
                  <a:pt x="210" y="396"/>
                </a:moveTo>
                <a:lnTo>
                  <a:pt x="174" y="396"/>
                </a:lnTo>
                <a:lnTo>
                  <a:pt x="174" y="396"/>
                </a:lnTo>
                <a:lnTo>
                  <a:pt x="170" y="396"/>
                </a:lnTo>
                <a:lnTo>
                  <a:pt x="166" y="398"/>
                </a:lnTo>
                <a:lnTo>
                  <a:pt x="164" y="402"/>
                </a:lnTo>
                <a:lnTo>
                  <a:pt x="164" y="406"/>
                </a:lnTo>
                <a:lnTo>
                  <a:pt x="164" y="406"/>
                </a:lnTo>
                <a:lnTo>
                  <a:pt x="164" y="410"/>
                </a:lnTo>
                <a:lnTo>
                  <a:pt x="166" y="414"/>
                </a:lnTo>
                <a:lnTo>
                  <a:pt x="170" y="416"/>
                </a:lnTo>
                <a:lnTo>
                  <a:pt x="174" y="416"/>
                </a:lnTo>
                <a:lnTo>
                  <a:pt x="210" y="416"/>
                </a:lnTo>
                <a:lnTo>
                  <a:pt x="210" y="416"/>
                </a:lnTo>
                <a:lnTo>
                  <a:pt x="214" y="416"/>
                </a:lnTo>
                <a:lnTo>
                  <a:pt x="218" y="414"/>
                </a:lnTo>
                <a:lnTo>
                  <a:pt x="220" y="410"/>
                </a:lnTo>
                <a:lnTo>
                  <a:pt x="220" y="406"/>
                </a:lnTo>
                <a:lnTo>
                  <a:pt x="220" y="406"/>
                </a:lnTo>
                <a:lnTo>
                  <a:pt x="220" y="402"/>
                </a:lnTo>
                <a:lnTo>
                  <a:pt x="218" y="398"/>
                </a:lnTo>
                <a:lnTo>
                  <a:pt x="214" y="396"/>
                </a:lnTo>
                <a:lnTo>
                  <a:pt x="210" y="396"/>
                </a:lnTo>
                <a:lnTo>
                  <a:pt x="210" y="396"/>
                </a:lnTo>
                <a:close/>
                <a:moveTo>
                  <a:pt x="52" y="276"/>
                </a:moveTo>
                <a:lnTo>
                  <a:pt x="38" y="284"/>
                </a:lnTo>
                <a:lnTo>
                  <a:pt x="38" y="284"/>
                </a:lnTo>
                <a:lnTo>
                  <a:pt x="36" y="288"/>
                </a:lnTo>
                <a:lnTo>
                  <a:pt x="34" y="290"/>
                </a:lnTo>
                <a:lnTo>
                  <a:pt x="34" y="294"/>
                </a:lnTo>
                <a:lnTo>
                  <a:pt x="36" y="298"/>
                </a:lnTo>
                <a:lnTo>
                  <a:pt x="36" y="298"/>
                </a:lnTo>
                <a:lnTo>
                  <a:pt x="40" y="302"/>
                </a:lnTo>
                <a:lnTo>
                  <a:pt x="44" y="304"/>
                </a:lnTo>
                <a:lnTo>
                  <a:pt x="44" y="304"/>
                </a:lnTo>
                <a:lnTo>
                  <a:pt x="48" y="302"/>
                </a:lnTo>
                <a:lnTo>
                  <a:pt x="62" y="294"/>
                </a:lnTo>
                <a:lnTo>
                  <a:pt x="62" y="294"/>
                </a:lnTo>
                <a:lnTo>
                  <a:pt x="66" y="292"/>
                </a:lnTo>
                <a:lnTo>
                  <a:pt x="68" y="288"/>
                </a:lnTo>
                <a:lnTo>
                  <a:pt x="68" y="284"/>
                </a:lnTo>
                <a:lnTo>
                  <a:pt x="66" y="280"/>
                </a:lnTo>
                <a:lnTo>
                  <a:pt x="66" y="280"/>
                </a:lnTo>
                <a:lnTo>
                  <a:pt x="64" y="278"/>
                </a:lnTo>
                <a:lnTo>
                  <a:pt x="60" y="276"/>
                </a:lnTo>
                <a:lnTo>
                  <a:pt x="56" y="276"/>
                </a:lnTo>
                <a:lnTo>
                  <a:pt x="52" y="276"/>
                </a:lnTo>
                <a:lnTo>
                  <a:pt x="52" y="276"/>
                </a:lnTo>
                <a:close/>
                <a:moveTo>
                  <a:pt x="50" y="208"/>
                </a:moveTo>
                <a:lnTo>
                  <a:pt x="50" y="208"/>
                </a:lnTo>
                <a:lnTo>
                  <a:pt x="48" y="204"/>
                </a:lnTo>
                <a:lnTo>
                  <a:pt x="46" y="200"/>
                </a:lnTo>
                <a:lnTo>
                  <a:pt x="42" y="198"/>
                </a:lnTo>
                <a:lnTo>
                  <a:pt x="38" y="196"/>
                </a:lnTo>
                <a:lnTo>
                  <a:pt x="12" y="196"/>
                </a:lnTo>
                <a:lnTo>
                  <a:pt x="12" y="196"/>
                </a:lnTo>
                <a:lnTo>
                  <a:pt x="6" y="198"/>
                </a:lnTo>
                <a:lnTo>
                  <a:pt x="2" y="200"/>
                </a:lnTo>
                <a:lnTo>
                  <a:pt x="0" y="204"/>
                </a:lnTo>
                <a:lnTo>
                  <a:pt x="0" y="208"/>
                </a:lnTo>
                <a:lnTo>
                  <a:pt x="0" y="208"/>
                </a:lnTo>
                <a:lnTo>
                  <a:pt x="0" y="212"/>
                </a:lnTo>
                <a:lnTo>
                  <a:pt x="2" y="216"/>
                </a:lnTo>
                <a:lnTo>
                  <a:pt x="6" y="220"/>
                </a:lnTo>
                <a:lnTo>
                  <a:pt x="12" y="220"/>
                </a:lnTo>
                <a:lnTo>
                  <a:pt x="38" y="220"/>
                </a:lnTo>
                <a:lnTo>
                  <a:pt x="38" y="220"/>
                </a:lnTo>
                <a:lnTo>
                  <a:pt x="42" y="220"/>
                </a:lnTo>
                <a:lnTo>
                  <a:pt x="46" y="216"/>
                </a:lnTo>
                <a:lnTo>
                  <a:pt x="48" y="212"/>
                </a:lnTo>
                <a:lnTo>
                  <a:pt x="50" y="208"/>
                </a:lnTo>
                <a:lnTo>
                  <a:pt x="50" y="208"/>
                </a:lnTo>
                <a:close/>
                <a:moveTo>
                  <a:pt x="192" y="68"/>
                </a:moveTo>
                <a:lnTo>
                  <a:pt x="192" y="68"/>
                </a:lnTo>
                <a:lnTo>
                  <a:pt x="198" y="66"/>
                </a:lnTo>
                <a:lnTo>
                  <a:pt x="202" y="64"/>
                </a:lnTo>
                <a:lnTo>
                  <a:pt x="204" y="58"/>
                </a:lnTo>
                <a:lnTo>
                  <a:pt x="206" y="54"/>
                </a:lnTo>
                <a:lnTo>
                  <a:pt x="206" y="14"/>
                </a:lnTo>
                <a:lnTo>
                  <a:pt x="206" y="14"/>
                </a:lnTo>
                <a:lnTo>
                  <a:pt x="204" y="8"/>
                </a:lnTo>
                <a:lnTo>
                  <a:pt x="202" y="4"/>
                </a:lnTo>
                <a:lnTo>
                  <a:pt x="198" y="0"/>
                </a:lnTo>
                <a:lnTo>
                  <a:pt x="192" y="0"/>
                </a:lnTo>
                <a:lnTo>
                  <a:pt x="192" y="0"/>
                </a:lnTo>
                <a:lnTo>
                  <a:pt x="186" y="0"/>
                </a:lnTo>
                <a:lnTo>
                  <a:pt x="182" y="4"/>
                </a:lnTo>
                <a:lnTo>
                  <a:pt x="180" y="8"/>
                </a:lnTo>
                <a:lnTo>
                  <a:pt x="178" y="14"/>
                </a:lnTo>
                <a:lnTo>
                  <a:pt x="178" y="54"/>
                </a:lnTo>
                <a:lnTo>
                  <a:pt x="178" y="54"/>
                </a:lnTo>
                <a:lnTo>
                  <a:pt x="180" y="58"/>
                </a:lnTo>
                <a:lnTo>
                  <a:pt x="182" y="64"/>
                </a:lnTo>
                <a:lnTo>
                  <a:pt x="186" y="66"/>
                </a:lnTo>
                <a:lnTo>
                  <a:pt x="192" y="68"/>
                </a:lnTo>
                <a:lnTo>
                  <a:pt x="192" y="68"/>
                </a:lnTo>
                <a:close/>
                <a:moveTo>
                  <a:pt x="346" y="284"/>
                </a:moveTo>
                <a:lnTo>
                  <a:pt x="332" y="276"/>
                </a:lnTo>
                <a:lnTo>
                  <a:pt x="332" y="276"/>
                </a:lnTo>
                <a:lnTo>
                  <a:pt x="328" y="276"/>
                </a:lnTo>
                <a:lnTo>
                  <a:pt x="324" y="276"/>
                </a:lnTo>
                <a:lnTo>
                  <a:pt x="320" y="278"/>
                </a:lnTo>
                <a:lnTo>
                  <a:pt x="318" y="280"/>
                </a:lnTo>
                <a:lnTo>
                  <a:pt x="318" y="280"/>
                </a:lnTo>
                <a:lnTo>
                  <a:pt x="316" y="284"/>
                </a:lnTo>
                <a:lnTo>
                  <a:pt x="316" y="288"/>
                </a:lnTo>
                <a:lnTo>
                  <a:pt x="318" y="292"/>
                </a:lnTo>
                <a:lnTo>
                  <a:pt x="322" y="294"/>
                </a:lnTo>
                <a:lnTo>
                  <a:pt x="336" y="302"/>
                </a:lnTo>
                <a:lnTo>
                  <a:pt x="336" y="302"/>
                </a:lnTo>
                <a:lnTo>
                  <a:pt x="340" y="304"/>
                </a:lnTo>
                <a:lnTo>
                  <a:pt x="340" y="304"/>
                </a:lnTo>
                <a:lnTo>
                  <a:pt x="344" y="302"/>
                </a:lnTo>
                <a:lnTo>
                  <a:pt x="348" y="298"/>
                </a:lnTo>
                <a:lnTo>
                  <a:pt x="348" y="298"/>
                </a:lnTo>
                <a:lnTo>
                  <a:pt x="350" y="294"/>
                </a:lnTo>
                <a:lnTo>
                  <a:pt x="350" y="290"/>
                </a:lnTo>
                <a:lnTo>
                  <a:pt x="348" y="288"/>
                </a:lnTo>
                <a:lnTo>
                  <a:pt x="346" y="284"/>
                </a:lnTo>
                <a:lnTo>
                  <a:pt x="346" y="284"/>
                </a:lnTo>
                <a:close/>
                <a:moveTo>
                  <a:pt x="326" y="142"/>
                </a:moveTo>
                <a:lnTo>
                  <a:pt x="326" y="142"/>
                </a:lnTo>
                <a:lnTo>
                  <a:pt x="332" y="142"/>
                </a:lnTo>
                <a:lnTo>
                  <a:pt x="358" y="126"/>
                </a:lnTo>
                <a:lnTo>
                  <a:pt x="358" y="126"/>
                </a:lnTo>
                <a:lnTo>
                  <a:pt x="362" y="122"/>
                </a:lnTo>
                <a:lnTo>
                  <a:pt x="364" y="118"/>
                </a:lnTo>
                <a:lnTo>
                  <a:pt x="364" y="114"/>
                </a:lnTo>
                <a:lnTo>
                  <a:pt x="362" y="110"/>
                </a:lnTo>
                <a:lnTo>
                  <a:pt x="362" y="110"/>
                </a:lnTo>
                <a:lnTo>
                  <a:pt x="360" y="106"/>
                </a:lnTo>
                <a:lnTo>
                  <a:pt x="356" y="104"/>
                </a:lnTo>
                <a:lnTo>
                  <a:pt x="352" y="104"/>
                </a:lnTo>
                <a:lnTo>
                  <a:pt x="346" y="104"/>
                </a:lnTo>
                <a:lnTo>
                  <a:pt x="320" y="120"/>
                </a:lnTo>
                <a:lnTo>
                  <a:pt x="320" y="120"/>
                </a:lnTo>
                <a:lnTo>
                  <a:pt x="316" y="124"/>
                </a:lnTo>
                <a:lnTo>
                  <a:pt x="314" y="128"/>
                </a:lnTo>
                <a:lnTo>
                  <a:pt x="314" y="132"/>
                </a:lnTo>
                <a:lnTo>
                  <a:pt x="316" y="136"/>
                </a:lnTo>
                <a:lnTo>
                  <a:pt x="316" y="136"/>
                </a:lnTo>
                <a:lnTo>
                  <a:pt x="320" y="142"/>
                </a:lnTo>
                <a:lnTo>
                  <a:pt x="326" y="142"/>
                </a:lnTo>
                <a:lnTo>
                  <a:pt x="326" y="142"/>
                </a:lnTo>
                <a:close/>
                <a:moveTo>
                  <a:pt x="372" y="196"/>
                </a:moveTo>
                <a:lnTo>
                  <a:pt x="346" y="196"/>
                </a:lnTo>
                <a:lnTo>
                  <a:pt x="346" y="196"/>
                </a:lnTo>
                <a:lnTo>
                  <a:pt x="342" y="198"/>
                </a:lnTo>
                <a:lnTo>
                  <a:pt x="338" y="200"/>
                </a:lnTo>
                <a:lnTo>
                  <a:pt x="336" y="204"/>
                </a:lnTo>
                <a:lnTo>
                  <a:pt x="334" y="208"/>
                </a:lnTo>
                <a:lnTo>
                  <a:pt x="334" y="208"/>
                </a:lnTo>
                <a:lnTo>
                  <a:pt x="336" y="212"/>
                </a:lnTo>
                <a:lnTo>
                  <a:pt x="338" y="216"/>
                </a:lnTo>
                <a:lnTo>
                  <a:pt x="342" y="220"/>
                </a:lnTo>
                <a:lnTo>
                  <a:pt x="346" y="220"/>
                </a:lnTo>
                <a:lnTo>
                  <a:pt x="372" y="220"/>
                </a:lnTo>
                <a:lnTo>
                  <a:pt x="372" y="220"/>
                </a:lnTo>
                <a:lnTo>
                  <a:pt x="378" y="220"/>
                </a:lnTo>
                <a:lnTo>
                  <a:pt x="382" y="216"/>
                </a:lnTo>
                <a:lnTo>
                  <a:pt x="384" y="212"/>
                </a:lnTo>
                <a:lnTo>
                  <a:pt x="384" y="208"/>
                </a:lnTo>
                <a:lnTo>
                  <a:pt x="384" y="208"/>
                </a:lnTo>
                <a:lnTo>
                  <a:pt x="384" y="204"/>
                </a:lnTo>
                <a:lnTo>
                  <a:pt x="382" y="200"/>
                </a:lnTo>
                <a:lnTo>
                  <a:pt x="378" y="198"/>
                </a:lnTo>
                <a:lnTo>
                  <a:pt x="372" y="196"/>
                </a:lnTo>
                <a:lnTo>
                  <a:pt x="372" y="196"/>
                </a:lnTo>
                <a:close/>
                <a:moveTo>
                  <a:pt x="294" y="32"/>
                </a:moveTo>
                <a:lnTo>
                  <a:pt x="294" y="32"/>
                </a:lnTo>
                <a:lnTo>
                  <a:pt x="288" y="30"/>
                </a:lnTo>
                <a:lnTo>
                  <a:pt x="284" y="30"/>
                </a:lnTo>
                <a:lnTo>
                  <a:pt x="278" y="32"/>
                </a:lnTo>
                <a:lnTo>
                  <a:pt x="276" y="36"/>
                </a:lnTo>
                <a:lnTo>
                  <a:pt x="258" y="68"/>
                </a:lnTo>
                <a:lnTo>
                  <a:pt x="258" y="68"/>
                </a:lnTo>
                <a:lnTo>
                  <a:pt x="256" y="72"/>
                </a:lnTo>
                <a:lnTo>
                  <a:pt x="256" y="78"/>
                </a:lnTo>
                <a:lnTo>
                  <a:pt x="258" y="82"/>
                </a:lnTo>
                <a:lnTo>
                  <a:pt x="262" y="86"/>
                </a:lnTo>
                <a:lnTo>
                  <a:pt x="262" y="86"/>
                </a:lnTo>
                <a:lnTo>
                  <a:pt x="270" y="88"/>
                </a:lnTo>
                <a:lnTo>
                  <a:pt x="270" y="88"/>
                </a:lnTo>
                <a:lnTo>
                  <a:pt x="276" y="86"/>
                </a:lnTo>
                <a:lnTo>
                  <a:pt x="282" y="82"/>
                </a:lnTo>
                <a:lnTo>
                  <a:pt x="300" y="50"/>
                </a:lnTo>
                <a:lnTo>
                  <a:pt x="300" y="50"/>
                </a:lnTo>
                <a:lnTo>
                  <a:pt x="302" y="44"/>
                </a:lnTo>
                <a:lnTo>
                  <a:pt x="300" y="40"/>
                </a:lnTo>
                <a:lnTo>
                  <a:pt x="298" y="34"/>
                </a:lnTo>
                <a:lnTo>
                  <a:pt x="294" y="32"/>
                </a:lnTo>
                <a:lnTo>
                  <a:pt x="294" y="32"/>
                </a:lnTo>
                <a:close/>
                <a:moveTo>
                  <a:pt x="286" y="196"/>
                </a:moveTo>
                <a:lnTo>
                  <a:pt x="286" y="196"/>
                </a:lnTo>
                <a:lnTo>
                  <a:pt x="284" y="216"/>
                </a:lnTo>
                <a:lnTo>
                  <a:pt x="278" y="232"/>
                </a:lnTo>
                <a:lnTo>
                  <a:pt x="272" y="244"/>
                </a:lnTo>
                <a:lnTo>
                  <a:pt x="262" y="256"/>
                </a:lnTo>
                <a:lnTo>
                  <a:pt x="262" y="256"/>
                </a:lnTo>
                <a:lnTo>
                  <a:pt x="252" y="270"/>
                </a:lnTo>
                <a:lnTo>
                  <a:pt x="244" y="288"/>
                </a:lnTo>
                <a:lnTo>
                  <a:pt x="240" y="298"/>
                </a:lnTo>
                <a:lnTo>
                  <a:pt x="238" y="310"/>
                </a:lnTo>
                <a:lnTo>
                  <a:pt x="236" y="322"/>
                </a:lnTo>
                <a:lnTo>
                  <a:pt x="234" y="338"/>
                </a:lnTo>
                <a:lnTo>
                  <a:pt x="234" y="338"/>
                </a:lnTo>
                <a:lnTo>
                  <a:pt x="232" y="344"/>
                </a:lnTo>
                <a:lnTo>
                  <a:pt x="230" y="350"/>
                </a:lnTo>
                <a:lnTo>
                  <a:pt x="224" y="354"/>
                </a:lnTo>
                <a:lnTo>
                  <a:pt x="218" y="354"/>
                </a:lnTo>
                <a:lnTo>
                  <a:pt x="166" y="354"/>
                </a:lnTo>
                <a:lnTo>
                  <a:pt x="166" y="354"/>
                </a:lnTo>
                <a:lnTo>
                  <a:pt x="160" y="354"/>
                </a:lnTo>
                <a:lnTo>
                  <a:pt x="154" y="350"/>
                </a:lnTo>
                <a:lnTo>
                  <a:pt x="152" y="344"/>
                </a:lnTo>
                <a:lnTo>
                  <a:pt x="150" y="338"/>
                </a:lnTo>
                <a:lnTo>
                  <a:pt x="150" y="338"/>
                </a:lnTo>
                <a:lnTo>
                  <a:pt x="148" y="322"/>
                </a:lnTo>
                <a:lnTo>
                  <a:pt x="146" y="310"/>
                </a:lnTo>
                <a:lnTo>
                  <a:pt x="144" y="298"/>
                </a:lnTo>
                <a:lnTo>
                  <a:pt x="140" y="288"/>
                </a:lnTo>
                <a:lnTo>
                  <a:pt x="132" y="270"/>
                </a:lnTo>
                <a:lnTo>
                  <a:pt x="122" y="256"/>
                </a:lnTo>
                <a:lnTo>
                  <a:pt x="122" y="256"/>
                </a:lnTo>
                <a:lnTo>
                  <a:pt x="112" y="244"/>
                </a:lnTo>
                <a:lnTo>
                  <a:pt x="106" y="232"/>
                </a:lnTo>
                <a:lnTo>
                  <a:pt x="100" y="216"/>
                </a:lnTo>
                <a:lnTo>
                  <a:pt x="98" y="196"/>
                </a:lnTo>
                <a:lnTo>
                  <a:pt x="98" y="196"/>
                </a:lnTo>
                <a:lnTo>
                  <a:pt x="100" y="178"/>
                </a:lnTo>
                <a:lnTo>
                  <a:pt x="104" y="160"/>
                </a:lnTo>
                <a:lnTo>
                  <a:pt x="110" y="144"/>
                </a:lnTo>
                <a:lnTo>
                  <a:pt x="120" y="130"/>
                </a:lnTo>
                <a:lnTo>
                  <a:pt x="134" y="118"/>
                </a:lnTo>
                <a:lnTo>
                  <a:pt x="150" y="108"/>
                </a:lnTo>
                <a:lnTo>
                  <a:pt x="170" y="102"/>
                </a:lnTo>
                <a:lnTo>
                  <a:pt x="192" y="98"/>
                </a:lnTo>
                <a:lnTo>
                  <a:pt x="192" y="98"/>
                </a:lnTo>
                <a:lnTo>
                  <a:pt x="214" y="102"/>
                </a:lnTo>
                <a:lnTo>
                  <a:pt x="234" y="108"/>
                </a:lnTo>
                <a:lnTo>
                  <a:pt x="250" y="118"/>
                </a:lnTo>
                <a:lnTo>
                  <a:pt x="264" y="130"/>
                </a:lnTo>
                <a:lnTo>
                  <a:pt x="274" y="144"/>
                </a:lnTo>
                <a:lnTo>
                  <a:pt x="280" y="160"/>
                </a:lnTo>
                <a:lnTo>
                  <a:pt x="284" y="178"/>
                </a:lnTo>
                <a:lnTo>
                  <a:pt x="286" y="196"/>
                </a:lnTo>
                <a:lnTo>
                  <a:pt x="286" y="196"/>
                </a:lnTo>
                <a:close/>
                <a:moveTo>
                  <a:pt x="200" y="138"/>
                </a:moveTo>
                <a:lnTo>
                  <a:pt x="200" y="138"/>
                </a:lnTo>
                <a:lnTo>
                  <a:pt x="198" y="134"/>
                </a:lnTo>
                <a:lnTo>
                  <a:pt x="196" y="130"/>
                </a:lnTo>
                <a:lnTo>
                  <a:pt x="192" y="128"/>
                </a:lnTo>
                <a:lnTo>
                  <a:pt x="190" y="128"/>
                </a:lnTo>
                <a:lnTo>
                  <a:pt x="190" y="128"/>
                </a:lnTo>
                <a:lnTo>
                  <a:pt x="178" y="128"/>
                </a:lnTo>
                <a:lnTo>
                  <a:pt x="166" y="132"/>
                </a:lnTo>
                <a:lnTo>
                  <a:pt x="156" y="136"/>
                </a:lnTo>
                <a:lnTo>
                  <a:pt x="146" y="144"/>
                </a:lnTo>
                <a:lnTo>
                  <a:pt x="136" y="154"/>
                </a:lnTo>
                <a:lnTo>
                  <a:pt x="130" y="164"/>
                </a:lnTo>
                <a:lnTo>
                  <a:pt x="126" y="178"/>
                </a:lnTo>
                <a:lnTo>
                  <a:pt x="124" y="194"/>
                </a:lnTo>
                <a:lnTo>
                  <a:pt x="124" y="194"/>
                </a:lnTo>
                <a:lnTo>
                  <a:pt x="126" y="198"/>
                </a:lnTo>
                <a:lnTo>
                  <a:pt x="128" y="200"/>
                </a:lnTo>
                <a:lnTo>
                  <a:pt x="130" y="204"/>
                </a:lnTo>
                <a:lnTo>
                  <a:pt x="134" y="204"/>
                </a:lnTo>
                <a:lnTo>
                  <a:pt x="134" y="204"/>
                </a:lnTo>
                <a:lnTo>
                  <a:pt x="138" y="204"/>
                </a:lnTo>
                <a:lnTo>
                  <a:pt x="142" y="200"/>
                </a:lnTo>
                <a:lnTo>
                  <a:pt x="144" y="198"/>
                </a:lnTo>
                <a:lnTo>
                  <a:pt x="144" y="194"/>
                </a:lnTo>
                <a:lnTo>
                  <a:pt x="144" y="194"/>
                </a:lnTo>
                <a:lnTo>
                  <a:pt x="146" y="182"/>
                </a:lnTo>
                <a:lnTo>
                  <a:pt x="148" y="172"/>
                </a:lnTo>
                <a:lnTo>
                  <a:pt x="154" y="164"/>
                </a:lnTo>
                <a:lnTo>
                  <a:pt x="160" y="158"/>
                </a:lnTo>
                <a:lnTo>
                  <a:pt x="166" y="154"/>
                </a:lnTo>
                <a:lnTo>
                  <a:pt x="174" y="150"/>
                </a:lnTo>
                <a:lnTo>
                  <a:pt x="182" y="148"/>
                </a:lnTo>
                <a:lnTo>
                  <a:pt x="190" y="148"/>
                </a:lnTo>
                <a:lnTo>
                  <a:pt x="190" y="148"/>
                </a:lnTo>
                <a:lnTo>
                  <a:pt x="192" y="148"/>
                </a:lnTo>
                <a:lnTo>
                  <a:pt x="196" y="144"/>
                </a:lnTo>
                <a:lnTo>
                  <a:pt x="198" y="142"/>
                </a:lnTo>
                <a:lnTo>
                  <a:pt x="200" y="138"/>
                </a:lnTo>
                <a:lnTo>
                  <a:pt x="200" y="138"/>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94" name="Freeform 4974"/>
          <p:cNvSpPr>
            <a:spLocks noChangeAspect="1" noEditPoints="1"/>
          </p:cNvSpPr>
          <p:nvPr/>
        </p:nvSpPr>
        <p:spPr bwMode="auto">
          <a:xfrm>
            <a:off x="1499488" y="2975960"/>
            <a:ext cx="369763" cy="216000"/>
          </a:xfrm>
          <a:custGeom>
            <a:avLst/>
            <a:gdLst>
              <a:gd name="T0" fmla="*/ 160 w 404"/>
              <a:gd name="T1" fmla="*/ 0 h 236"/>
              <a:gd name="T2" fmla="*/ 226 w 404"/>
              <a:gd name="T3" fmla="*/ 66 h 236"/>
              <a:gd name="T4" fmla="*/ 124 w 404"/>
              <a:gd name="T5" fmla="*/ 86 h 236"/>
              <a:gd name="T6" fmla="*/ 58 w 404"/>
              <a:gd name="T7" fmla="*/ 20 h 236"/>
              <a:gd name="T8" fmla="*/ 58 w 404"/>
              <a:gd name="T9" fmla="*/ 20 h 236"/>
              <a:gd name="T10" fmla="*/ 282 w 404"/>
              <a:gd name="T11" fmla="*/ 0 h 236"/>
              <a:gd name="T12" fmla="*/ 74 w 404"/>
              <a:gd name="T13" fmla="*/ 196 h 236"/>
              <a:gd name="T14" fmla="*/ 44 w 404"/>
              <a:gd name="T15" fmla="*/ 190 h 236"/>
              <a:gd name="T16" fmla="*/ 38 w 404"/>
              <a:gd name="T17" fmla="*/ 162 h 236"/>
              <a:gd name="T18" fmla="*/ 50 w 404"/>
              <a:gd name="T19" fmla="*/ 170 h 236"/>
              <a:gd name="T20" fmla="*/ 58 w 404"/>
              <a:gd name="T21" fmla="*/ 166 h 236"/>
              <a:gd name="T22" fmla="*/ 58 w 404"/>
              <a:gd name="T23" fmla="*/ 152 h 236"/>
              <a:gd name="T24" fmla="*/ 68 w 404"/>
              <a:gd name="T25" fmla="*/ 146 h 236"/>
              <a:gd name="T26" fmla="*/ 88 w 404"/>
              <a:gd name="T27" fmla="*/ 162 h 236"/>
              <a:gd name="T28" fmla="*/ 82 w 404"/>
              <a:gd name="T29" fmla="*/ 190 h 236"/>
              <a:gd name="T30" fmla="*/ 230 w 404"/>
              <a:gd name="T31" fmla="*/ 172 h 236"/>
              <a:gd name="T32" fmla="*/ 202 w 404"/>
              <a:gd name="T33" fmla="*/ 198 h 236"/>
              <a:gd name="T34" fmla="*/ 178 w 404"/>
              <a:gd name="T35" fmla="*/ 182 h 236"/>
              <a:gd name="T36" fmla="*/ 182 w 404"/>
              <a:gd name="T37" fmla="*/ 152 h 236"/>
              <a:gd name="T38" fmla="*/ 212 w 404"/>
              <a:gd name="T39" fmla="*/ 146 h 236"/>
              <a:gd name="T40" fmla="*/ 204 w 404"/>
              <a:gd name="T41" fmla="*/ 160 h 236"/>
              <a:gd name="T42" fmla="*/ 210 w 404"/>
              <a:gd name="T43" fmla="*/ 168 h 236"/>
              <a:gd name="T44" fmla="*/ 222 w 404"/>
              <a:gd name="T45" fmla="*/ 166 h 236"/>
              <a:gd name="T46" fmla="*/ 340 w 404"/>
              <a:gd name="T47" fmla="*/ 198 h 236"/>
              <a:gd name="T48" fmla="*/ 316 w 404"/>
              <a:gd name="T49" fmla="*/ 182 h 236"/>
              <a:gd name="T50" fmla="*/ 322 w 404"/>
              <a:gd name="T51" fmla="*/ 152 h 236"/>
              <a:gd name="T52" fmla="*/ 352 w 404"/>
              <a:gd name="T53" fmla="*/ 146 h 236"/>
              <a:gd name="T54" fmla="*/ 368 w 404"/>
              <a:gd name="T55" fmla="*/ 172 h 236"/>
              <a:gd name="T56" fmla="*/ 358 w 404"/>
              <a:gd name="T57" fmla="*/ 176 h 236"/>
              <a:gd name="T58" fmla="*/ 346 w 404"/>
              <a:gd name="T59" fmla="*/ 178 h 236"/>
              <a:gd name="T60" fmla="*/ 346 w 404"/>
              <a:gd name="T61" fmla="*/ 192 h 236"/>
              <a:gd name="T62" fmla="*/ 282 w 404"/>
              <a:gd name="T63" fmla="*/ 236 h 236"/>
              <a:gd name="T64" fmla="*/ 272 w 404"/>
              <a:gd name="T65" fmla="*/ 226 h 236"/>
              <a:gd name="T66" fmla="*/ 278 w 404"/>
              <a:gd name="T67" fmla="*/ 216 h 236"/>
              <a:gd name="T68" fmla="*/ 350 w 404"/>
              <a:gd name="T69" fmla="*/ 214 h 236"/>
              <a:gd name="T70" fmla="*/ 378 w 404"/>
              <a:gd name="T71" fmla="*/ 196 h 236"/>
              <a:gd name="T72" fmla="*/ 384 w 404"/>
              <a:gd name="T73" fmla="*/ 172 h 236"/>
              <a:gd name="T74" fmla="*/ 372 w 404"/>
              <a:gd name="T75" fmla="*/ 140 h 236"/>
              <a:gd name="T76" fmla="*/ 340 w 404"/>
              <a:gd name="T77" fmla="*/ 128 h 236"/>
              <a:gd name="T78" fmla="*/ 150 w 404"/>
              <a:gd name="T79" fmla="*/ 124 h 236"/>
              <a:gd name="T80" fmla="*/ 148 w 404"/>
              <a:gd name="T81" fmla="*/ 114 h 236"/>
              <a:gd name="T82" fmla="*/ 340 w 404"/>
              <a:gd name="T83" fmla="*/ 108 h 236"/>
              <a:gd name="T84" fmla="*/ 376 w 404"/>
              <a:gd name="T85" fmla="*/ 118 h 236"/>
              <a:gd name="T86" fmla="*/ 404 w 404"/>
              <a:gd name="T87" fmla="*/ 158 h 236"/>
              <a:gd name="T88" fmla="*/ 400 w 404"/>
              <a:gd name="T89" fmla="*/ 196 h 236"/>
              <a:gd name="T90" fmla="*/ 366 w 404"/>
              <a:gd name="T91" fmla="*/ 230 h 236"/>
              <a:gd name="T92" fmla="*/ 246 w 404"/>
              <a:gd name="T93" fmla="*/ 236 h 236"/>
              <a:gd name="T94" fmla="*/ 38 w 404"/>
              <a:gd name="T95" fmla="*/ 230 h 236"/>
              <a:gd name="T96" fmla="*/ 4 w 404"/>
              <a:gd name="T97" fmla="*/ 196 h 236"/>
              <a:gd name="T98" fmla="*/ 0 w 404"/>
              <a:gd name="T99" fmla="*/ 158 h 236"/>
              <a:gd name="T100" fmla="*/ 28 w 404"/>
              <a:gd name="T101" fmla="*/ 118 h 236"/>
              <a:gd name="T102" fmla="*/ 122 w 404"/>
              <a:gd name="T103" fmla="*/ 108 h 236"/>
              <a:gd name="T104" fmla="*/ 130 w 404"/>
              <a:gd name="T105" fmla="*/ 114 h 236"/>
              <a:gd name="T106" fmla="*/ 128 w 404"/>
              <a:gd name="T107" fmla="*/ 124 h 236"/>
              <a:gd name="T108" fmla="*/ 64 w 404"/>
              <a:gd name="T109" fmla="*/ 128 h 236"/>
              <a:gd name="T110" fmla="*/ 32 w 404"/>
              <a:gd name="T111" fmla="*/ 140 h 236"/>
              <a:gd name="T112" fmla="*/ 20 w 404"/>
              <a:gd name="T113" fmla="*/ 172 h 236"/>
              <a:gd name="T114" fmla="*/ 26 w 404"/>
              <a:gd name="T115" fmla="*/ 196 h 236"/>
              <a:gd name="T116" fmla="*/ 54 w 404"/>
              <a:gd name="T117" fmla="*/ 214 h 236"/>
              <a:gd name="T118" fmla="*/ 250 w 404"/>
              <a:gd name="T119" fmla="*/ 216 h 236"/>
              <a:gd name="T120" fmla="*/ 256 w 404"/>
              <a:gd name="T121" fmla="*/ 226 h 236"/>
              <a:gd name="T122" fmla="*/ 246 w 404"/>
              <a:gd name="T1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236">
                <a:moveTo>
                  <a:pt x="160" y="86"/>
                </a:moveTo>
                <a:lnTo>
                  <a:pt x="246" y="86"/>
                </a:lnTo>
                <a:lnTo>
                  <a:pt x="246" y="0"/>
                </a:lnTo>
                <a:lnTo>
                  <a:pt x="160" y="0"/>
                </a:lnTo>
                <a:lnTo>
                  <a:pt x="160" y="86"/>
                </a:lnTo>
                <a:close/>
                <a:moveTo>
                  <a:pt x="180" y="20"/>
                </a:moveTo>
                <a:lnTo>
                  <a:pt x="226" y="20"/>
                </a:lnTo>
                <a:lnTo>
                  <a:pt x="226" y="66"/>
                </a:lnTo>
                <a:lnTo>
                  <a:pt x="180" y="66"/>
                </a:lnTo>
                <a:lnTo>
                  <a:pt x="180" y="20"/>
                </a:lnTo>
                <a:close/>
                <a:moveTo>
                  <a:pt x="38" y="86"/>
                </a:moveTo>
                <a:lnTo>
                  <a:pt x="124" y="86"/>
                </a:lnTo>
                <a:lnTo>
                  <a:pt x="124" y="0"/>
                </a:lnTo>
                <a:lnTo>
                  <a:pt x="38" y="0"/>
                </a:lnTo>
                <a:lnTo>
                  <a:pt x="38" y="86"/>
                </a:lnTo>
                <a:close/>
                <a:moveTo>
                  <a:pt x="58" y="20"/>
                </a:moveTo>
                <a:lnTo>
                  <a:pt x="104" y="20"/>
                </a:lnTo>
                <a:lnTo>
                  <a:pt x="104" y="66"/>
                </a:lnTo>
                <a:lnTo>
                  <a:pt x="58" y="66"/>
                </a:lnTo>
                <a:lnTo>
                  <a:pt x="58" y="20"/>
                </a:lnTo>
                <a:close/>
                <a:moveTo>
                  <a:pt x="368" y="0"/>
                </a:moveTo>
                <a:lnTo>
                  <a:pt x="368" y="86"/>
                </a:lnTo>
                <a:lnTo>
                  <a:pt x="282" y="86"/>
                </a:lnTo>
                <a:lnTo>
                  <a:pt x="282" y="0"/>
                </a:lnTo>
                <a:lnTo>
                  <a:pt x="368" y="0"/>
                </a:lnTo>
                <a:close/>
                <a:moveTo>
                  <a:pt x="82" y="190"/>
                </a:moveTo>
                <a:lnTo>
                  <a:pt x="82" y="190"/>
                </a:lnTo>
                <a:lnTo>
                  <a:pt x="74" y="196"/>
                </a:lnTo>
                <a:lnTo>
                  <a:pt x="64" y="198"/>
                </a:lnTo>
                <a:lnTo>
                  <a:pt x="54" y="196"/>
                </a:lnTo>
                <a:lnTo>
                  <a:pt x="44" y="190"/>
                </a:lnTo>
                <a:lnTo>
                  <a:pt x="44" y="190"/>
                </a:lnTo>
                <a:lnTo>
                  <a:pt x="40" y="184"/>
                </a:lnTo>
                <a:lnTo>
                  <a:pt x="36" y="176"/>
                </a:lnTo>
                <a:lnTo>
                  <a:pt x="36" y="168"/>
                </a:lnTo>
                <a:lnTo>
                  <a:pt x="38" y="162"/>
                </a:lnTo>
                <a:lnTo>
                  <a:pt x="44" y="166"/>
                </a:lnTo>
                <a:lnTo>
                  <a:pt x="44" y="166"/>
                </a:lnTo>
                <a:lnTo>
                  <a:pt x="46" y="168"/>
                </a:lnTo>
                <a:lnTo>
                  <a:pt x="50" y="170"/>
                </a:lnTo>
                <a:lnTo>
                  <a:pt x="50" y="170"/>
                </a:lnTo>
                <a:lnTo>
                  <a:pt x="54" y="168"/>
                </a:lnTo>
                <a:lnTo>
                  <a:pt x="58" y="166"/>
                </a:lnTo>
                <a:lnTo>
                  <a:pt x="58" y="166"/>
                </a:lnTo>
                <a:lnTo>
                  <a:pt x="60" y="162"/>
                </a:lnTo>
                <a:lnTo>
                  <a:pt x="60" y="160"/>
                </a:lnTo>
                <a:lnTo>
                  <a:pt x="60" y="156"/>
                </a:lnTo>
                <a:lnTo>
                  <a:pt x="58" y="152"/>
                </a:lnTo>
                <a:lnTo>
                  <a:pt x="52" y="148"/>
                </a:lnTo>
                <a:lnTo>
                  <a:pt x="52" y="148"/>
                </a:lnTo>
                <a:lnTo>
                  <a:pt x="60" y="144"/>
                </a:lnTo>
                <a:lnTo>
                  <a:pt x="68" y="146"/>
                </a:lnTo>
                <a:lnTo>
                  <a:pt x="76" y="148"/>
                </a:lnTo>
                <a:lnTo>
                  <a:pt x="82" y="152"/>
                </a:lnTo>
                <a:lnTo>
                  <a:pt x="82" y="152"/>
                </a:lnTo>
                <a:lnTo>
                  <a:pt x="88" y="162"/>
                </a:lnTo>
                <a:lnTo>
                  <a:pt x="90" y="172"/>
                </a:lnTo>
                <a:lnTo>
                  <a:pt x="88" y="182"/>
                </a:lnTo>
                <a:lnTo>
                  <a:pt x="82" y="190"/>
                </a:lnTo>
                <a:lnTo>
                  <a:pt x="82" y="190"/>
                </a:lnTo>
                <a:close/>
                <a:moveTo>
                  <a:pt x="226" y="162"/>
                </a:moveTo>
                <a:lnTo>
                  <a:pt x="226" y="162"/>
                </a:lnTo>
                <a:lnTo>
                  <a:pt x="230" y="172"/>
                </a:lnTo>
                <a:lnTo>
                  <a:pt x="230" y="172"/>
                </a:lnTo>
                <a:lnTo>
                  <a:pt x="226" y="182"/>
                </a:lnTo>
                <a:lnTo>
                  <a:pt x="222" y="190"/>
                </a:lnTo>
                <a:lnTo>
                  <a:pt x="212" y="196"/>
                </a:lnTo>
                <a:lnTo>
                  <a:pt x="202" y="198"/>
                </a:lnTo>
                <a:lnTo>
                  <a:pt x="202" y="198"/>
                </a:lnTo>
                <a:lnTo>
                  <a:pt x="192" y="196"/>
                </a:lnTo>
                <a:lnTo>
                  <a:pt x="182" y="190"/>
                </a:lnTo>
                <a:lnTo>
                  <a:pt x="178" y="182"/>
                </a:lnTo>
                <a:lnTo>
                  <a:pt x="176" y="172"/>
                </a:lnTo>
                <a:lnTo>
                  <a:pt x="176" y="172"/>
                </a:lnTo>
                <a:lnTo>
                  <a:pt x="178" y="162"/>
                </a:lnTo>
                <a:lnTo>
                  <a:pt x="182" y="152"/>
                </a:lnTo>
                <a:lnTo>
                  <a:pt x="192" y="146"/>
                </a:lnTo>
                <a:lnTo>
                  <a:pt x="202" y="144"/>
                </a:lnTo>
                <a:lnTo>
                  <a:pt x="202" y="144"/>
                </a:lnTo>
                <a:lnTo>
                  <a:pt x="212" y="146"/>
                </a:lnTo>
                <a:lnTo>
                  <a:pt x="208" y="152"/>
                </a:lnTo>
                <a:lnTo>
                  <a:pt x="208" y="152"/>
                </a:lnTo>
                <a:lnTo>
                  <a:pt x="206" y="156"/>
                </a:lnTo>
                <a:lnTo>
                  <a:pt x="204" y="160"/>
                </a:lnTo>
                <a:lnTo>
                  <a:pt x="206" y="162"/>
                </a:lnTo>
                <a:lnTo>
                  <a:pt x="208" y="166"/>
                </a:lnTo>
                <a:lnTo>
                  <a:pt x="208" y="166"/>
                </a:lnTo>
                <a:lnTo>
                  <a:pt x="210" y="168"/>
                </a:lnTo>
                <a:lnTo>
                  <a:pt x="214" y="170"/>
                </a:lnTo>
                <a:lnTo>
                  <a:pt x="214" y="170"/>
                </a:lnTo>
                <a:lnTo>
                  <a:pt x="218" y="168"/>
                </a:lnTo>
                <a:lnTo>
                  <a:pt x="222" y="166"/>
                </a:lnTo>
                <a:lnTo>
                  <a:pt x="226" y="162"/>
                </a:lnTo>
                <a:close/>
                <a:moveTo>
                  <a:pt x="352" y="196"/>
                </a:moveTo>
                <a:lnTo>
                  <a:pt x="352" y="196"/>
                </a:lnTo>
                <a:lnTo>
                  <a:pt x="340" y="198"/>
                </a:lnTo>
                <a:lnTo>
                  <a:pt x="340" y="198"/>
                </a:lnTo>
                <a:lnTo>
                  <a:pt x="330" y="196"/>
                </a:lnTo>
                <a:lnTo>
                  <a:pt x="322" y="190"/>
                </a:lnTo>
                <a:lnTo>
                  <a:pt x="316" y="182"/>
                </a:lnTo>
                <a:lnTo>
                  <a:pt x="314" y="172"/>
                </a:lnTo>
                <a:lnTo>
                  <a:pt x="314" y="172"/>
                </a:lnTo>
                <a:lnTo>
                  <a:pt x="316" y="162"/>
                </a:lnTo>
                <a:lnTo>
                  <a:pt x="322" y="152"/>
                </a:lnTo>
                <a:lnTo>
                  <a:pt x="330" y="146"/>
                </a:lnTo>
                <a:lnTo>
                  <a:pt x="340" y="144"/>
                </a:lnTo>
                <a:lnTo>
                  <a:pt x="340" y="144"/>
                </a:lnTo>
                <a:lnTo>
                  <a:pt x="352" y="146"/>
                </a:lnTo>
                <a:lnTo>
                  <a:pt x="360" y="152"/>
                </a:lnTo>
                <a:lnTo>
                  <a:pt x="366" y="162"/>
                </a:lnTo>
                <a:lnTo>
                  <a:pt x="368" y="172"/>
                </a:lnTo>
                <a:lnTo>
                  <a:pt x="368" y="172"/>
                </a:lnTo>
                <a:lnTo>
                  <a:pt x="366" y="182"/>
                </a:lnTo>
                <a:lnTo>
                  <a:pt x="360" y="178"/>
                </a:lnTo>
                <a:lnTo>
                  <a:pt x="360" y="178"/>
                </a:lnTo>
                <a:lnTo>
                  <a:pt x="358" y="176"/>
                </a:lnTo>
                <a:lnTo>
                  <a:pt x="354" y="174"/>
                </a:lnTo>
                <a:lnTo>
                  <a:pt x="350" y="176"/>
                </a:lnTo>
                <a:lnTo>
                  <a:pt x="346" y="178"/>
                </a:lnTo>
                <a:lnTo>
                  <a:pt x="346" y="178"/>
                </a:lnTo>
                <a:lnTo>
                  <a:pt x="344" y="180"/>
                </a:lnTo>
                <a:lnTo>
                  <a:pt x="344" y="184"/>
                </a:lnTo>
                <a:lnTo>
                  <a:pt x="344" y="188"/>
                </a:lnTo>
                <a:lnTo>
                  <a:pt x="346" y="192"/>
                </a:lnTo>
                <a:lnTo>
                  <a:pt x="352" y="196"/>
                </a:lnTo>
                <a:close/>
                <a:moveTo>
                  <a:pt x="340" y="236"/>
                </a:moveTo>
                <a:lnTo>
                  <a:pt x="282" y="236"/>
                </a:lnTo>
                <a:lnTo>
                  <a:pt x="282" y="236"/>
                </a:lnTo>
                <a:lnTo>
                  <a:pt x="278" y="236"/>
                </a:lnTo>
                <a:lnTo>
                  <a:pt x="276" y="232"/>
                </a:lnTo>
                <a:lnTo>
                  <a:pt x="274" y="230"/>
                </a:lnTo>
                <a:lnTo>
                  <a:pt x="272" y="226"/>
                </a:lnTo>
                <a:lnTo>
                  <a:pt x="272" y="226"/>
                </a:lnTo>
                <a:lnTo>
                  <a:pt x="274" y="222"/>
                </a:lnTo>
                <a:lnTo>
                  <a:pt x="276" y="218"/>
                </a:lnTo>
                <a:lnTo>
                  <a:pt x="278" y="216"/>
                </a:lnTo>
                <a:lnTo>
                  <a:pt x="282" y="216"/>
                </a:lnTo>
                <a:lnTo>
                  <a:pt x="340" y="216"/>
                </a:lnTo>
                <a:lnTo>
                  <a:pt x="340" y="216"/>
                </a:lnTo>
                <a:lnTo>
                  <a:pt x="350" y="214"/>
                </a:lnTo>
                <a:lnTo>
                  <a:pt x="358" y="212"/>
                </a:lnTo>
                <a:lnTo>
                  <a:pt x="366" y="208"/>
                </a:lnTo>
                <a:lnTo>
                  <a:pt x="372" y="202"/>
                </a:lnTo>
                <a:lnTo>
                  <a:pt x="378" y="196"/>
                </a:lnTo>
                <a:lnTo>
                  <a:pt x="382" y="188"/>
                </a:lnTo>
                <a:lnTo>
                  <a:pt x="384" y="180"/>
                </a:lnTo>
                <a:lnTo>
                  <a:pt x="384" y="172"/>
                </a:lnTo>
                <a:lnTo>
                  <a:pt x="384" y="172"/>
                </a:lnTo>
                <a:lnTo>
                  <a:pt x="384" y="162"/>
                </a:lnTo>
                <a:lnTo>
                  <a:pt x="382" y="154"/>
                </a:lnTo>
                <a:lnTo>
                  <a:pt x="378" y="148"/>
                </a:lnTo>
                <a:lnTo>
                  <a:pt x="372" y="140"/>
                </a:lnTo>
                <a:lnTo>
                  <a:pt x="366" y="136"/>
                </a:lnTo>
                <a:lnTo>
                  <a:pt x="358" y="132"/>
                </a:lnTo>
                <a:lnTo>
                  <a:pt x="350" y="128"/>
                </a:lnTo>
                <a:lnTo>
                  <a:pt x="340" y="128"/>
                </a:lnTo>
                <a:lnTo>
                  <a:pt x="158" y="128"/>
                </a:lnTo>
                <a:lnTo>
                  <a:pt x="158" y="128"/>
                </a:lnTo>
                <a:lnTo>
                  <a:pt x="154" y="128"/>
                </a:lnTo>
                <a:lnTo>
                  <a:pt x="150" y="124"/>
                </a:lnTo>
                <a:lnTo>
                  <a:pt x="148" y="122"/>
                </a:lnTo>
                <a:lnTo>
                  <a:pt x="148" y="118"/>
                </a:lnTo>
                <a:lnTo>
                  <a:pt x="148" y="118"/>
                </a:lnTo>
                <a:lnTo>
                  <a:pt x="148" y="114"/>
                </a:lnTo>
                <a:lnTo>
                  <a:pt x="150" y="110"/>
                </a:lnTo>
                <a:lnTo>
                  <a:pt x="154" y="108"/>
                </a:lnTo>
                <a:lnTo>
                  <a:pt x="158" y="108"/>
                </a:lnTo>
                <a:lnTo>
                  <a:pt x="340" y="108"/>
                </a:lnTo>
                <a:lnTo>
                  <a:pt x="340" y="108"/>
                </a:lnTo>
                <a:lnTo>
                  <a:pt x="354" y="110"/>
                </a:lnTo>
                <a:lnTo>
                  <a:pt x="366" y="112"/>
                </a:lnTo>
                <a:lnTo>
                  <a:pt x="376" y="118"/>
                </a:lnTo>
                <a:lnTo>
                  <a:pt x="386" y="126"/>
                </a:lnTo>
                <a:lnTo>
                  <a:pt x="394" y="136"/>
                </a:lnTo>
                <a:lnTo>
                  <a:pt x="400" y="146"/>
                </a:lnTo>
                <a:lnTo>
                  <a:pt x="404" y="158"/>
                </a:lnTo>
                <a:lnTo>
                  <a:pt x="404" y="172"/>
                </a:lnTo>
                <a:lnTo>
                  <a:pt x="404" y="172"/>
                </a:lnTo>
                <a:lnTo>
                  <a:pt x="404" y="184"/>
                </a:lnTo>
                <a:lnTo>
                  <a:pt x="400" y="196"/>
                </a:lnTo>
                <a:lnTo>
                  <a:pt x="394" y="208"/>
                </a:lnTo>
                <a:lnTo>
                  <a:pt x="386" y="218"/>
                </a:lnTo>
                <a:lnTo>
                  <a:pt x="376" y="224"/>
                </a:lnTo>
                <a:lnTo>
                  <a:pt x="366" y="230"/>
                </a:lnTo>
                <a:lnTo>
                  <a:pt x="354" y="234"/>
                </a:lnTo>
                <a:lnTo>
                  <a:pt x="340" y="236"/>
                </a:lnTo>
                <a:lnTo>
                  <a:pt x="340" y="236"/>
                </a:lnTo>
                <a:close/>
                <a:moveTo>
                  <a:pt x="246" y="236"/>
                </a:moveTo>
                <a:lnTo>
                  <a:pt x="64" y="236"/>
                </a:lnTo>
                <a:lnTo>
                  <a:pt x="64" y="236"/>
                </a:lnTo>
                <a:lnTo>
                  <a:pt x="50" y="234"/>
                </a:lnTo>
                <a:lnTo>
                  <a:pt x="38" y="230"/>
                </a:lnTo>
                <a:lnTo>
                  <a:pt x="28" y="224"/>
                </a:lnTo>
                <a:lnTo>
                  <a:pt x="18" y="218"/>
                </a:lnTo>
                <a:lnTo>
                  <a:pt x="10" y="208"/>
                </a:lnTo>
                <a:lnTo>
                  <a:pt x="4" y="196"/>
                </a:lnTo>
                <a:lnTo>
                  <a:pt x="0" y="184"/>
                </a:lnTo>
                <a:lnTo>
                  <a:pt x="0" y="172"/>
                </a:lnTo>
                <a:lnTo>
                  <a:pt x="0" y="172"/>
                </a:lnTo>
                <a:lnTo>
                  <a:pt x="0" y="158"/>
                </a:lnTo>
                <a:lnTo>
                  <a:pt x="4" y="146"/>
                </a:lnTo>
                <a:lnTo>
                  <a:pt x="10" y="136"/>
                </a:lnTo>
                <a:lnTo>
                  <a:pt x="18" y="126"/>
                </a:lnTo>
                <a:lnTo>
                  <a:pt x="28" y="118"/>
                </a:lnTo>
                <a:lnTo>
                  <a:pt x="38" y="112"/>
                </a:lnTo>
                <a:lnTo>
                  <a:pt x="50" y="110"/>
                </a:lnTo>
                <a:lnTo>
                  <a:pt x="64" y="108"/>
                </a:lnTo>
                <a:lnTo>
                  <a:pt x="122" y="108"/>
                </a:lnTo>
                <a:lnTo>
                  <a:pt x="122" y="108"/>
                </a:lnTo>
                <a:lnTo>
                  <a:pt x="126" y="108"/>
                </a:lnTo>
                <a:lnTo>
                  <a:pt x="128" y="110"/>
                </a:lnTo>
                <a:lnTo>
                  <a:pt x="130" y="114"/>
                </a:lnTo>
                <a:lnTo>
                  <a:pt x="132" y="118"/>
                </a:lnTo>
                <a:lnTo>
                  <a:pt x="132" y="118"/>
                </a:lnTo>
                <a:lnTo>
                  <a:pt x="130" y="122"/>
                </a:lnTo>
                <a:lnTo>
                  <a:pt x="128" y="124"/>
                </a:lnTo>
                <a:lnTo>
                  <a:pt x="126" y="128"/>
                </a:lnTo>
                <a:lnTo>
                  <a:pt x="122" y="128"/>
                </a:lnTo>
                <a:lnTo>
                  <a:pt x="64" y="128"/>
                </a:lnTo>
                <a:lnTo>
                  <a:pt x="64" y="128"/>
                </a:lnTo>
                <a:lnTo>
                  <a:pt x="54" y="128"/>
                </a:lnTo>
                <a:lnTo>
                  <a:pt x="46" y="132"/>
                </a:lnTo>
                <a:lnTo>
                  <a:pt x="38" y="136"/>
                </a:lnTo>
                <a:lnTo>
                  <a:pt x="32" y="140"/>
                </a:lnTo>
                <a:lnTo>
                  <a:pt x="26" y="148"/>
                </a:lnTo>
                <a:lnTo>
                  <a:pt x="22" y="154"/>
                </a:lnTo>
                <a:lnTo>
                  <a:pt x="20" y="162"/>
                </a:lnTo>
                <a:lnTo>
                  <a:pt x="20" y="172"/>
                </a:lnTo>
                <a:lnTo>
                  <a:pt x="20" y="172"/>
                </a:lnTo>
                <a:lnTo>
                  <a:pt x="20" y="180"/>
                </a:lnTo>
                <a:lnTo>
                  <a:pt x="22" y="188"/>
                </a:lnTo>
                <a:lnTo>
                  <a:pt x="26" y="196"/>
                </a:lnTo>
                <a:lnTo>
                  <a:pt x="32" y="202"/>
                </a:lnTo>
                <a:lnTo>
                  <a:pt x="38" y="208"/>
                </a:lnTo>
                <a:lnTo>
                  <a:pt x="46" y="212"/>
                </a:lnTo>
                <a:lnTo>
                  <a:pt x="54" y="214"/>
                </a:lnTo>
                <a:lnTo>
                  <a:pt x="64" y="216"/>
                </a:lnTo>
                <a:lnTo>
                  <a:pt x="246" y="216"/>
                </a:lnTo>
                <a:lnTo>
                  <a:pt x="246" y="216"/>
                </a:lnTo>
                <a:lnTo>
                  <a:pt x="250" y="216"/>
                </a:lnTo>
                <a:lnTo>
                  <a:pt x="254" y="218"/>
                </a:lnTo>
                <a:lnTo>
                  <a:pt x="256" y="222"/>
                </a:lnTo>
                <a:lnTo>
                  <a:pt x="256" y="226"/>
                </a:lnTo>
                <a:lnTo>
                  <a:pt x="256" y="226"/>
                </a:lnTo>
                <a:lnTo>
                  <a:pt x="256" y="230"/>
                </a:lnTo>
                <a:lnTo>
                  <a:pt x="254" y="232"/>
                </a:lnTo>
                <a:lnTo>
                  <a:pt x="250" y="236"/>
                </a:lnTo>
                <a:lnTo>
                  <a:pt x="246" y="236"/>
                </a:lnTo>
                <a:lnTo>
                  <a:pt x="246" y="236"/>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95" name="Freeform 4992"/>
          <p:cNvSpPr>
            <a:spLocks noChangeAspect="1" noEditPoints="1"/>
          </p:cNvSpPr>
          <p:nvPr/>
        </p:nvSpPr>
        <p:spPr bwMode="auto">
          <a:xfrm>
            <a:off x="1555330" y="3494906"/>
            <a:ext cx="258078" cy="288000"/>
          </a:xfrm>
          <a:custGeom>
            <a:avLst/>
            <a:gdLst>
              <a:gd name="T0" fmla="*/ 14 w 276"/>
              <a:gd name="T1" fmla="*/ 26 h 308"/>
              <a:gd name="T2" fmla="*/ 36 w 276"/>
              <a:gd name="T3" fmla="*/ 30 h 308"/>
              <a:gd name="T4" fmla="*/ 2 w 276"/>
              <a:gd name="T5" fmla="*/ 52 h 308"/>
              <a:gd name="T6" fmla="*/ 6 w 276"/>
              <a:gd name="T7" fmla="*/ 30 h 308"/>
              <a:gd name="T8" fmla="*/ 176 w 276"/>
              <a:gd name="T9" fmla="*/ 202 h 308"/>
              <a:gd name="T10" fmla="*/ 174 w 276"/>
              <a:gd name="T11" fmla="*/ 194 h 308"/>
              <a:gd name="T12" fmla="*/ 100 w 276"/>
              <a:gd name="T13" fmla="*/ 132 h 308"/>
              <a:gd name="T14" fmla="*/ 50 w 276"/>
              <a:gd name="T15" fmla="*/ 80 h 308"/>
              <a:gd name="T16" fmla="*/ 30 w 276"/>
              <a:gd name="T17" fmla="*/ 58 h 308"/>
              <a:gd name="T18" fmla="*/ 22 w 276"/>
              <a:gd name="T19" fmla="*/ 64 h 308"/>
              <a:gd name="T20" fmla="*/ 42 w 276"/>
              <a:gd name="T21" fmla="*/ 88 h 308"/>
              <a:gd name="T22" fmla="*/ 92 w 276"/>
              <a:gd name="T23" fmla="*/ 140 h 308"/>
              <a:gd name="T24" fmla="*/ 168 w 276"/>
              <a:gd name="T25" fmla="*/ 204 h 308"/>
              <a:gd name="T26" fmla="*/ 172 w 276"/>
              <a:gd name="T27" fmla="*/ 206 h 308"/>
              <a:gd name="T28" fmla="*/ 176 w 276"/>
              <a:gd name="T29" fmla="*/ 202 h 308"/>
              <a:gd name="T30" fmla="*/ 276 w 276"/>
              <a:gd name="T31" fmla="*/ 292 h 308"/>
              <a:gd name="T32" fmla="*/ 266 w 276"/>
              <a:gd name="T33" fmla="*/ 308 h 308"/>
              <a:gd name="T34" fmla="*/ 62 w 276"/>
              <a:gd name="T35" fmla="*/ 308 h 308"/>
              <a:gd name="T36" fmla="*/ 46 w 276"/>
              <a:gd name="T37" fmla="*/ 298 h 308"/>
              <a:gd name="T38" fmla="*/ 46 w 276"/>
              <a:gd name="T39" fmla="*/ 112 h 308"/>
              <a:gd name="T40" fmla="*/ 88 w 276"/>
              <a:gd name="T41" fmla="*/ 156 h 308"/>
              <a:gd name="T42" fmla="*/ 168 w 276"/>
              <a:gd name="T43" fmla="*/ 220 h 308"/>
              <a:gd name="T44" fmla="*/ 182 w 276"/>
              <a:gd name="T45" fmla="*/ 214 h 308"/>
              <a:gd name="T46" fmla="*/ 200 w 276"/>
              <a:gd name="T47" fmla="*/ 196 h 308"/>
              <a:gd name="T48" fmla="*/ 204 w 276"/>
              <a:gd name="T49" fmla="*/ 182 h 308"/>
              <a:gd name="T50" fmla="*/ 136 w 276"/>
              <a:gd name="T51" fmla="*/ 106 h 308"/>
              <a:gd name="T52" fmla="*/ 86 w 276"/>
              <a:gd name="T53" fmla="*/ 62 h 308"/>
              <a:gd name="T54" fmla="*/ 62 w 276"/>
              <a:gd name="T55" fmla="*/ 34 h 308"/>
              <a:gd name="T56" fmla="*/ 116 w 276"/>
              <a:gd name="T57" fmla="*/ 68 h 308"/>
              <a:gd name="T58" fmla="*/ 150 w 276"/>
              <a:gd name="T59" fmla="*/ 106 h 308"/>
              <a:gd name="T60" fmla="*/ 162 w 276"/>
              <a:gd name="T61" fmla="*/ 126 h 308"/>
              <a:gd name="T62" fmla="*/ 168 w 276"/>
              <a:gd name="T63" fmla="*/ 126 h 308"/>
              <a:gd name="T64" fmla="*/ 170 w 276"/>
              <a:gd name="T65" fmla="*/ 118 h 308"/>
              <a:gd name="T66" fmla="*/ 144 w 276"/>
              <a:gd name="T67" fmla="*/ 80 h 308"/>
              <a:gd name="T68" fmla="*/ 102 w 276"/>
              <a:gd name="T69" fmla="*/ 40 h 308"/>
              <a:gd name="T70" fmla="*/ 62 w 276"/>
              <a:gd name="T71" fmla="*/ 20 h 308"/>
              <a:gd name="T72" fmla="*/ 46 w 276"/>
              <a:gd name="T73" fmla="*/ 16 h 308"/>
              <a:gd name="T74" fmla="*/ 50 w 276"/>
              <a:gd name="T75" fmla="*/ 4 h 308"/>
              <a:gd name="T76" fmla="*/ 194 w 276"/>
              <a:gd name="T77" fmla="*/ 0 h 308"/>
              <a:gd name="T78" fmla="*/ 276 w 276"/>
              <a:gd name="T79" fmla="*/ 82 h 308"/>
              <a:gd name="T80" fmla="*/ 220 w 276"/>
              <a:gd name="T81" fmla="*/ 206 h 308"/>
              <a:gd name="T82" fmla="*/ 220 w 276"/>
              <a:gd name="T83" fmla="*/ 206 h 308"/>
              <a:gd name="T84" fmla="*/ 202 w 276"/>
              <a:gd name="T85" fmla="*/ 214 h 308"/>
              <a:gd name="T86" fmla="*/ 194 w 276"/>
              <a:gd name="T87" fmla="*/ 226 h 308"/>
              <a:gd name="T88" fmla="*/ 240 w 276"/>
              <a:gd name="T89" fmla="*/ 272 h 308"/>
              <a:gd name="T90" fmla="*/ 238 w 276"/>
              <a:gd name="T91" fmla="*/ 266 h 308"/>
              <a:gd name="T92" fmla="*/ 88 w 276"/>
              <a:gd name="T93" fmla="*/ 264 h 308"/>
              <a:gd name="T94" fmla="*/ 84 w 276"/>
              <a:gd name="T95" fmla="*/ 266 h 308"/>
              <a:gd name="T96" fmla="*/ 80 w 276"/>
              <a:gd name="T97" fmla="*/ 272 h 308"/>
              <a:gd name="T98" fmla="*/ 86 w 276"/>
              <a:gd name="T99" fmla="*/ 280 h 308"/>
              <a:gd name="T100" fmla="*/ 232 w 276"/>
              <a:gd name="T101" fmla="*/ 280 h 308"/>
              <a:gd name="T102" fmla="*/ 240 w 276"/>
              <a:gd name="T103" fmla="*/ 274 h 308"/>
              <a:gd name="T104" fmla="*/ 262 w 276"/>
              <a:gd name="T105" fmla="*/ 84 h 308"/>
              <a:gd name="T106" fmla="*/ 220 w 276"/>
              <a:gd name="T107" fmla="*/ 42 h 308"/>
              <a:gd name="T108" fmla="*/ 262 w 276"/>
              <a:gd name="T109"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 h="308">
                <a:moveTo>
                  <a:pt x="6" y="30"/>
                </a:moveTo>
                <a:lnTo>
                  <a:pt x="6" y="30"/>
                </a:lnTo>
                <a:lnTo>
                  <a:pt x="14" y="26"/>
                </a:lnTo>
                <a:lnTo>
                  <a:pt x="20" y="24"/>
                </a:lnTo>
                <a:lnTo>
                  <a:pt x="28" y="26"/>
                </a:lnTo>
                <a:lnTo>
                  <a:pt x="36" y="30"/>
                </a:lnTo>
                <a:lnTo>
                  <a:pt x="8" y="60"/>
                </a:lnTo>
                <a:lnTo>
                  <a:pt x="8" y="60"/>
                </a:lnTo>
                <a:lnTo>
                  <a:pt x="2" y="52"/>
                </a:lnTo>
                <a:lnTo>
                  <a:pt x="0" y="46"/>
                </a:lnTo>
                <a:lnTo>
                  <a:pt x="2" y="38"/>
                </a:lnTo>
                <a:lnTo>
                  <a:pt x="6" y="30"/>
                </a:lnTo>
                <a:lnTo>
                  <a:pt x="6" y="30"/>
                </a:lnTo>
                <a:close/>
                <a:moveTo>
                  <a:pt x="176" y="202"/>
                </a:moveTo>
                <a:lnTo>
                  <a:pt x="176" y="202"/>
                </a:lnTo>
                <a:lnTo>
                  <a:pt x="176" y="198"/>
                </a:lnTo>
                <a:lnTo>
                  <a:pt x="174" y="194"/>
                </a:lnTo>
                <a:lnTo>
                  <a:pt x="174" y="194"/>
                </a:lnTo>
                <a:lnTo>
                  <a:pt x="154" y="178"/>
                </a:lnTo>
                <a:lnTo>
                  <a:pt x="130" y="158"/>
                </a:lnTo>
                <a:lnTo>
                  <a:pt x="100" y="132"/>
                </a:lnTo>
                <a:lnTo>
                  <a:pt x="100" y="132"/>
                </a:lnTo>
                <a:lnTo>
                  <a:pt x="70" y="102"/>
                </a:lnTo>
                <a:lnTo>
                  <a:pt x="50" y="80"/>
                </a:lnTo>
                <a:lnTo>
                  <a:pt x="32" y="60"/>
                </a:lnTo>
                <a:lnTo>
                  <a:pt x="32" y="60"/>
                </a:lnTo>
                <a:lnTo>
                  <a:pt x="30" y="58"/>
                </a:lnTo>
                <a:lnTo>
                  <a:pt x="24" y="60"/>
                </a:lnTo>
                <a:lnTo>
                  <a:pt x="24" y="60"/>
                </a:lnTo>
                <a:lnTo>
                  <a:pt x="22" y="64"/>
                </a:lnTo>
                <a:lnTo>
                  <a:pt x="24" y="68"/>
                </a:lnTo>
                <a:lnTo>
                  <a:pt x="24" y="68"/>
                </a:lnTo>
                <a:lnTo>
                  <a:pt x="42" y="88"/>
                </a:lnTo>
                <a:lnTo>
                  <a:pt x="62" y="110"/>
                </a:lnTo>
                <a:lnTo>
                  <a:pt x="92" y="140"/>
                </a:lnTo>
                <a:lnTo>
                  <a:pt x="92" y="140"/>
                </a:lnTo>
                <a:lnTo>
                  <a:pt x="122" y="168"/>
                </a:lnTo>
                <a:lnTo>
                  <a:pt x="146" y="188"/>
                </a:lnTo>
                <a:lnTo>
                  <a:pt x="168" y="204"/>
                </a:lnTo>
                <a:lnTo>
                  <a:pt x="168" y="204"/>
                </a:lnTo>
                <a:lnTo>
                  <a:pt x="172" y="206"/>
                </a:lnTo>
                <a:lnTo>
                  <a:pt x="172" y="206"/>
                </a:lnTo>
                <a:lnTo>
                  <a:pt x="174" y="204"/>
                </a:lnTo>
                <a:lnTo>
                  <a:pt x="176" y="202"/>
                </a:lnTo>
                <a:lnTo>
                  <a:pt x="176" y="202"/>
                </a:lnTo>
                <a:close/>
                <a:moveTo>
                  <a:pt x="276" y="82"/>
                </a:moveTo>
                <a:lnTo>
                  <a:pt x="276" y="292"/>
                </a:lnTo>
                <a:lnTo>
                  <a:pt x="276" y="292"/>
                </a:lnTo>
                <a:lnTo>
                  <a:pt x="274" y="298"/>
                </a:lnTo>
                <a:lnTo>
                  <a:pt x="270" y="304"/>
                </a:lnTo>
                <a:lnTo>
                  <a:pt x="266" y="308"/>
                </a:lnTo>
                <a:lnTo>
                  <a:pt x="260" y="308"/>
                </a:lnTo>
                <a:lnTo>
                  <a:pt x="62" y="308"/>
                </a:lnTo>
                <a:lnTo>
                  <a:pt x="62" y="308"/>
                </a:lnTo>
                <a:lnTo>
                  <a:pt x="56" y="308"/>
                </a:lnTo>
                <a:lnTo>
                  <a:pt x="50" y="304"/>
                </a:lnTo>
                <a:lnTo>
                  <a:pt x="46" y="298"/>
                </a:lnTo>
                <a:lnTo>
                  <a:pt x="46" y="292"/>
                </a:lnTo>
                <a:lnTo>
                  <a:pt x="46" y="112"/>
                </a:lnTo>
                <a:lnTo>
                  <a:pt x="46" y="112"/>
                </a:lnTo>
                <a:lnTo>
                  <a:pt x="64" y="132"/>
                </a:lnTo>
                <a:lnTo>
                  <a:pt x="88" y="156"/>
                </a:lnTo>
                <a:lnTo>
                  <a:pt x="88" y="156"/>
                </a:lnTo>
                <a:lnTo>
                  <a:pt x="122" y="186"/>
                </a:lnTo>
                <a:lnTo>
                  <a:pt x="150" y="208"/>
                </a:lnTo>
                <a:lnTo>
                  <a:pt x="168" y="220"/>
                </a:lnTo>
                <a:lnTo>
                  <a:pt x="178" y="226"/>
                </a:lnTo>
                <a:lnTo>
                  <a:pt x="178" y="226"/>
                </a:lnTo>
                <a:lnTo>
                  <a:pt x="182" y="214"/>
                </a:lnTo>
                <a:lnTo>
                  <a:pt x="190" y="204"/>
                </a:lnTo>
                <a:lnTo>
                  <a:pt x="190" y="204"/>
                </a:lnTo>
                <a:lnTo>
                  <a:pt x="200" y="196"/>
                </a:lnTo>
                <a:lnTo>
                  <a:pt x="210" y="192"/>
                </a:lnTo>
                <a:lnTo>
                  <a:pt x="210" y="192"/>
                </a:lnTo>
                <a:lnTo>
                  <a:pt x="204" y="182"/>
                </a:lnTo>
                <a:lnTo>
                  <a:pt x="190" y="164"/>
                </a:lnTo>
                <a:lnTo>
                  <a:pt x="168" y="136"/>
                </a:lnTo>
                <a:lnTo>
                  <a:pt x="136" y="106"/>
                </a:lnTo>
                <a:lnTo>
                  <a:pt x="136" y="106"/>
                </a:lnTo>
                <a:lnTo>
                  <a:pt x="110" y="82"/>
                </a:lnTo>
                <a:lnTo>
                  <a:pt x="86" y="62"/>
                </a:lnTo>
                <a:lnTo>
                  <a:pt x="54" y="40"/>
                </a:lnTo>
                <a:lnTo>
                  <a:pt x="62" y="34"/>
                </a:lnTo>
                <a:lnTo>
                  <a:pt x="62" y="34"/>
                </a:lnTo>
                <a:lnTo>
                  <a:pt x="84" y="44"/>
                </a:lnTo>
                <a:lnTo>
                  <a:pt x="98" y="54"/>
                </a:lnTo>
                <a:lnTo>
                  <a:pt x="116" y="68"/>
                </a:lnTo>
                <a:lnTo>
                  <a:pt x="116" y="68"/>
                </a:lnTo>
                <a:lnTo>
                  <a:pt x="136" y="88"/>
                </a:lnTo>
                <a:lnTo>
                  <a:pt x="150" y="106"/>
                </a:lnTo>
                <a:lnTo>
                  <a:pt x="160" y="124"/>
                </a:lnTo>
                <a:lnTo>
                  <a:pt x="160" y="124"/>
                </a:lnTo>
                <a:lnTo>
                  <a:pt x="162" y="126"/>
                </a:lnTo>
                <a:lnTo>
                  <a:pt x="166" y="126"/>
                </a:lnTo>
                <a:lnTo>
                  <a:pt x="166" y="126"/>
                </a:lnTo>
                <a:lnTo>
                  <a:pt x="168" y="126"/>
                </a:lnTo>
                <a:lnTo>
                  <a:pt x="168" y="126"/>
                </a:lnTo>
                <a:lnTo>
                  <a:pt x="172" y="122"/>
                </a:lnTo>
                <a:lnTo>
                  <a:pt x="170" y="118"/>
                </a:lnTo>
                <a:lnTo>
                  <a:pt x="170" y="118"/>
                </a:lnTo>
                <a:lnTo>
                  <a:pt x="158" y="98"/>
                </a:lnTo>
                <a:lnTo>
                  <a:pt x="144" y="80"/>
                </a:lnTo>
                <a:lnTo>
                  <a:pt x="124" y="58"/>
                </a:lnTo>
                <a:lnTo>
                  <a:pt x="124" y="58"/>
                </a:lnTo>
                <a:lnTo>
                  <a:pt x="102" y="40"/>
                </a:lnTo>
                <a:lnTo>
                  <a:pt x="82" y="30"/>
                </a:lnTo>
                <a:lnTo>
                  <a:pt x="68" y="22"/>
                </a:lnTo>
                <a:lnTo>
                  <a:pt x="62" y="20"/>
                </a:lnTo>
                <a:lnTo>
                  <a:pt x="58" y="20"/>
                </a:lnTo>
                <a:lnTo>
                  <a:pt x="46" y="34"/>
                </a:lnTo>
                <a:lnTo>
                  <a:pt x="46" y="16"/>
                </a:lnTo>
                <a:lnTo>
                  <a:pt x="46" y="16"/>
                </a:lnTo>
                <a:lnTo>
                  <a:pt x="46" y="10"/>
                </a:lnTo>
                <a:lnTo>
                  <a:pt x="50" y="4"/>
                </a:lnTo>
                <a:lnTo>
                  <a:pt x="56" y="0"/>
                </a:lnTo>
                <a:lnTo>
                  <a:pt x="62" y="0"/>
                </a:lnTo>
                <a:lnTo>
                  <a:pt x="194" y="0"/>
                </a:lnTo>
                <a:lnTo>
                  <a:pt x="210" y="16"/>
                </a:lnTo>
                <a:lnTo>
                  <a:pt x="260" y="66"/>
                </a:lnTo>
                <a:lnTo>
                  <a:pt x="276" y="82"/>
                </a:lnTo>
                <a:close/>
                <a:moveTo>
                  <a:pt x="194" y="234"/>
                </a:moveTo>
                <a:lnTo>
                  <a:pt x="234" y="246"/>
                </a:lnTo>
                <a:lnTo>
                  <a:pt x="220" y="206"/>
                </a:lnTo>
                <a:lnTo>
                  <a:pt x="220" y="206"/>
                </a:lnTo>
                <a:lnTo>
                  <a:pt x="220" y="206"/>
                </a:lnTo>
                <a:lnTo>
                  <a:pt x="220" y="206"/>
                </a:lnTo>
                <a:lnTo>
                  <a:pt x="212" y="208"/>
                </a:lnTo>
                <a:lnTo>
                  <a:pt x="206" y="210"/>
                </a:lnTo>
                <a:lnTo>
                  <a:pt x="202" y="214"/>
                </a:lnTo>
                <a:lnTo>
                  <a:pt x="202" y="214"/>
                </a:lnTo>
                <a:lnTo>
                  <a:pt x="198" y="220"/>
                </a:lnTo>
                <a:lnTo>
                  <a:pt x="194" y="226"/>
                </a:lnTo>
                <a:lnTo>
                  <a:pt x="194" y="234"/>
                </a:lnTo>
                <a:lnTo>
                  <a:pt x="194" y="234"/>
                </a:lnTo>
                <a:close/>
                <a:moveTo>
                  <a:pt x="240" y="272"/>
                </a:moveTo>
                <a:lnTo>
                  <a:pt x="240" y="272"/>
                </a:lnTo>
                <a:lnTo>
                  <a:pt x="240" y="268"/>
                </a:lnTo>
                <a:lnTo>
                  <a:pt x="238" y="266"/>
                </a:lnTo>
                <a:lnTo>
                  <a:pt x="236" y="264"/>
                </a:lnTo>
                <a:lnTo>
                  <a:pt x="232" y="264"/>
                </a:lnTo>
                <a:lnTo>
                  <a:pt x="88" y="264"/>
                </a:lnTo>
                <a:lnTo>
                  <a:pt x="88" y="264"/>
                </a:lnTo>
                <a:lnTo>
                  <a:pt x="86" y="264"/>
                </a:lnTo>
                <a:lnTo>
                  <a:pt x="84" y="266"/>
                </a:lnTo>
                <a:lnTo>
                  <a:pt x="82" y="268"/>
                </a:lnTo>
                <a:lnTo>
                  <a:pt x="80" y="272"/>
                </a:lnTo>
                <a:lnTo>
                  <a:pt x="80" y="272"/>
                </a:lnTo>
                <a:lnTo>
                  <a:pt x="82" y="274"/>
                </a:lnTo>
                <a:lnTo>
                  <a:pt x="84" y="278"/>
                </a:lnTo>
                <a:lnTo>
                  <a:pt x="86" y="280"/>
                </a:lnTo>
                <a:lnTo>
                  <a:pt x="88" y="280"/>
                </a:lnTo>
                <a:lnTo>
                  <a:pt x="232" y="280"/>
                </a:lnTo>
                <a:lnTo>
                  <a:pt x="232" y="280"/>
                </a:lnTo>
                <a:lnTo>
                  <a:pt x="236" y="280"/>
                </a:lnTo>
                <a:lnTo>
                  <a:pt x="238" y="278"/>
                </a:lnTo>
                <a:lnTo>
                  <a:pt x="240" y="274"/>
                </a:lnTo>
                <a:lnTo>
                  <a:pt x="240" y="272"/>
                </a:lnTo>
                <a:lnTo>
                  <a:pt x="240" y="272"/>
                </a:lnTo>
                <a:close/>
                <a:moveTo>
                  <a:pt x="262" y="84"/>
                </a:moveTo>
                <a:lnTo>
                  <a:pt x="244" y="66"/>
                </a:lnTo>
                <a:lnTo>
                  <a:pt x="220" y="66"/>
                </a:lnTo>
                <a:lnTo>
                  <a:pt x="220" y="42"/>
                </a:lnTo>
                <a:lnTo>
                  <a:pt x="202" y="24"/>
                </a:lnTo>
                <a:lnTo>
                  <a:pt x="202" y="84"/>
                </a:lnTo>
                <a:lnTo>
                  <a:pt x="262" y="84"/>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97" name="Freeform 4814"/>
          <p:cNvSpPr>
            <a:spLocks noChangeAspect="1" noEditPoints="1"/>
          </p:cNvSpPr>
          <p:nvPr/>
        </p:nvSpPr>
        <p:spPr bwMode="auto">
          <a:xfrm>
            <a:off x="1548886" y="4017986"/>
            <a:ext cx="270967" cy="360000"/>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98" name="Freeform 4959"/>
          <p:cNvSpPr>
            <a:spLocks noChangeAspect="1" noEditPoints="1"/>
          </p:cNvSpPr>
          <p:nvPr/>
        </p:nvSpPr>
        <p:spPr bwMode="auto">
          <a:xfrm>
            <a:off x="1522370" y="4575188"/>
            <a:ext cx="323999" cy="252000"/>
          </a:xfrm>
          <a:custGeom>
            <a:avLst/>
            <a:gdLst>
              <a:gd name="T0" fmla="*/ 348 w 360"/>
              <a:gd name="T1" fmla="*/ 0 h 280"/>
              <a:gd name="T2" fmla="*/ 8 w 360"/>
              <a:gd name="T3" fmla="*/ 0 h 280"/>
              <a:gd name="T4" fmla="*/ 0 w 360"/>
              <a:gd name="T5" fmla="*/ 8 h 280"/>
              <a:gd name="T6" fmla="*/ 8 w 360"/>
              <a:gd name="T7" fmla="*/ 242 h 280"/>
              <a:gd name="T8" fmla="*/ 180 w 360"/>
              <a:gd name="T9" fmla="*/ 280 h 280"/>
              <a:gd name="T10" fmla="*/ 358 w 360"/>
              <a:gd name="T11" fmla="*/ 238 h 280"/>
              <a:gd name="T12" fmla="*/ 360 w 360"/>
              <a:gd name="T13" fmla="*/ 4 h 280"/>
              <a:gd name="T14" fmla="*/ 20 w 360"/>
              <a:gd name="T15" fmla="*/ 224 h 280"/>
              <a:gd name="T16" fmla="*/ 200 w 360"/>
              <a:gd name="T17" fmla="*/ 54 h 280"/>
              <a:gd name="T18" fmla="*/ 334 w 360"/>
              <a:gd name="T19" fmla="*/ 26 h 280"/>
              <a:gd name="T20" fmla="*/ 338 w 360"/>
              <a:gd name="T21" fmla="*/ 36 h 280"/>
              <a:gd name="T22" fmla="*/ 204 w 360"/>
              <a:gd name="T23" fmla="*/ 72 h 280"/>
              <a:gd name="T24" fmla="*/ 196 w 360"/>
              <a:gd name="T25" fmla="*/ 72 h 280"/>
              <a:gd name="T26" fmla="*/ 194 w 360"/>
              <a:gd name="T27" fmla="*/ 58 h 280"/>
              <a:gd name="T28" fmla="*/ 200 w 360"/>
              <a:gd name="T29" fmla="*/ 90 h 280"/>
              <a:gd name="T30" fmla="*/ 270 w 360"/>
              <a:gd name="T31" fmla="*/ 76 h 280"/>
              <a:gd name="T32" fmla="*/ 274 w 360"/>
              <a:gd name="T33" fmla="*/ 86 h 280"/>
              <a:gd name="T34" fmla="*/ 204 w 360"/>
              <a:gd name="T35" fmla="*/ 108 h 280"/>
              <a:gd name="T36" fmla="*/ 196 w 360"/>
              <a:gd name="T37" fmla="*/ 106 h 280"/>
              <a:gd name="T38" fmla="*/ 194 w 360"/>
              <a:gd name="T39" fmla="*/ 94 h 280"/>
              <a:gd name="T40" fmla="*/ 340 w 360"/>
              <a:gd name="T41" fmla="*/ 168 h 280"/>
              <a:gd name="T42" fmla="*/ 336 w 360"/>
              <a:gd name="T43" fmla="*/ 174 h 280"/>
              <a:gd name="T44" fmla="*/ 326 w 360"/>
              <a:gd name="T45" fmla="*/ 172 h 280"/>
              <a:gd name="T46" fmla="*/ 284 w 360"/>
              <a:gd name="T47" fmla="*/ 192 h 280"/>
              <a:gd name="T48" fmla="*/ 210 w 360"/>
              <a:gd name="T49" fmla="*/ 242 h 280"/>
              <a:gd name="T50" fmla="*/ 196 w 360"/>
              <a:gd name="T51" fmla="*/ 246 h 280"/>
              <a:gd name="T52" fmla="*/ 192 w 360"/>
              <a:gd name="T53" fmla="*/ 236 h 280"/>
              <a:gd name="T54" fmla="*/ 234 w 360"/>
              <a:gd name="T55" fmla="*/ 156 h 280"/>
              <a:gd name="T56" fmla="*/ 280 w 360"/>
              <a:gd name="T57" fmla="*/ 170 h 280"/>
              <a:gd name="T58" fmla="*/ 290 w 360"/>
              <a:gd name="T59" fmla="*/ 134 h 280"/>
              <a:gd name="T60" fmla="*/ 298 w 360"/>
              <a:gd name="T61" fmla="*/ 124 h 280"/>
              <a:gd name="T62" fmla="*/ 336 w 360"/>
              <a:gd name="T63" fmla="*/ 124 h 280"/>
              <a:gd name="T64" fmla="*/ 340 w 360"/>
              <a:gd name="T65" fmla="*/ 168 h 280"/>
              <a:gd name="T66" fmla="*/ 46 w 360"/>
              <a:gd name="T67" fmla="*/ 68 h 280"/>
              <a:gd name="T68" fmla="*/ 38 w 360"/>
              <a:gd name="T69" fmla="*/ 60 h 280"/>
              <a:gd name="T70" fmla="*/ 42 w 360"/>
              <a:gd name="T71" fmla="*/ 50 h 280"/>
              <a:gd name="T72" fmla="*/ 140 w 360"/>
              <a:gd name="T73" fmla="*/ 68 h 280"/>
              <a:gd name="T74" fmla="*/ 148 w 360"/>
              <a:gd name="T75" fmla="*/ 80 h 280"/>
              <a:gd name="T76" fmla="*/ 138 w 360"/>
              <a:gd name="T77" fmla="*/ 88 h 280"/>
              <a:gd name="T78" fmla="*/ 70 w 360"/>
              <a:gd name="T79" fmla="*/ 126 h 280"/>
              <a:gd name="T80" fmla="*/ 44 w 360"/>
              <a:gd name="T81" fmla="*/ 142 h 280"/>
              <a:gd name="T82" fmla="*/ 38 w 360"/>
              <a:gd name="T83" fmla="*/ 168 h 280"/>
              <a:gd name="T84" fmla="*/ 50 w 360"/>
              <a:gd name="T85" fmla="*/ 202 h 280"/>
              <a:gd name="T86" fmla="*/ 78 w 360"/>
              <a:gd name="T87" fmla="*/ 218 h 280"/>
              <a:gd name="T88" fmla="*/ 98 w 360"/>
              <a:gd name="T89" fmla="*/ 212 h 280"/>
              <a:gd name="T90" fmla="*/ 116 w 360"/>
              <a:gd name="T91" fmla="*/ 186 h 280"/>
              <a:gd name="T92" fmla="*/ 128 w 360"/>
              <a:gd name="T93" fmla="*/ 166 h 280"/>
              <a:gd name="T94" fmla="*/ 116 w 360"/>
              <a:gd name="T95" fmla="*/ 132 h 280"/>
              <a:gd name="T96" fmla="*/ 88 w 360"/>
              <a:gd name="T97" fmla="*/ 11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 h="280">
                <a:moveTo>
                  <a:pt x="356" y="2"/>
                </a:moveTo>
                <a:lnTo>
                  <a:pt x="356" y="2"/>
                </a:lnTo>
                <a:lnTo>
                  <a:pt x="352" y="0"/>
                </a:lnTo>
                <a:lnTo>
                  <a:pt x="348" y="0"/>
                </a:lnTo>
                <a:lnTo>
                  <a:pt x="180" y="38"/>
                </a:lnTo>
                <a:lnTo>
                  <a:pt x="12" y="0"/>
                </a:lnTo>
                <a:lnTo>
                  <a:pt x="12" y="0"/>
                </a:lnTo>
                <a:lnTo>
                  <a:pt x="8" y="0"/>
                </a:lnTo>
                <a:lnTo>
                  <a:pt x="4" y="2"/>
                </a:lnTo>
                <a:lnTo>
                  <a:pt x="4" y="2"/>
                </a:lnTo>
                <a:lnTo>
                  <a:pt x="0" y="4"/>
                </a:lnTo>
                <a:lnTo>
                  <a:pt x="0" y="8"/>
                </a:lnTo>
                <a:lnTo>
                  <a:pt x="0" y="232"/>
                </a:lnTo>
                <a:lnTo>
                  <a:pt x="0" y="232"/>
                </a:lnTo>
                <a:lnTo>
                  <a:pt x="2" y="238"/>
                </a:lnTo>
                <a:lnTo>
                  <a:pt x="8" y="242"/>
                </a:lnTo>
                <a:lnTo>
                  <a:pt x="178" y="280"/>
                </a:lnTo>
                <a:lnTo>
                  <a:pt x="178" y="280"/>
                </a:lnTo>
                <a:lnTo>
                  <a:pt x="180" y="280"/>
                </a:lnTo>
                <a:lnTo>
                  <a:pt x="180" y="280"/>
                </a:lnTo>
                <a:lnTo>
                  <a:pt x="182" y="280"/>
                </a:lnTo>
                <a:lnTo>
                  <a:pt x="352" y="242"/>
                </a:lnTo>
                <a:lnTo>
                  <a:pt x="352" y="242"/>
                </a:lnTo>
                <a:lnTo>
                  <a:pt x="358" y="238"/>
                </a:lnTo>
                <a:lnTo>
                  <a:pt x="360" y="232"/>
                </a:lnTo>
                <a:lnTo>
                  <a:pt x="360" y="8"/>
                </a:lnTo>
                <a:lnTo>
                  <a:pt x="360" y="8"/>
                </a:lnTo>
                <a:lnTo>
                  <a:pt x="360" y="4"/>
                </a:lnTo>
                <a:lnTo>
                  <a:pt x="356" y="2"/>
                </a:lnTo>
                <a:lnTo>
                  <a:pt x="356" y="2"/>
                </a:lnTo>
                <a:close/>
                <a:moveTo>
                  <a:pt x="170" y="258"/>
                </a:moveTo>
                <a:lnTo>
                  <a:pt x="20" y="224"/>
                </a:lnTo>
                <a:lnTo>
                  <a:pt x="20" y="22"/>
                </a:lnTo>
                <a:lnTo>
                  <a:pt x="170" y="56"/>
                </a:lnTo>
                <a:lnTo>
                  <a:pt x="170" y="258"/>
                </a:lnTo>
                <a:close/>
                <a:moveTo>
                  <a:pt x="200" y="54"/>
                </a:moveTo>
                <a:lnTo>
                  <a:pt x="326" y="24"/>
                </a:lnTo>
                <a:lnTo>
                  <a:pt x="326" y="24"/>
                </a:lnTo>
                <a:lnTo>
                  <a:pt x="330" y="24"/>
                </a:lnTo>
                <a:lnTo>
                  <a:pt x="334" y="26"/>
                </a:lnTo>
                <a:lnTo>
                  <a:pt x="336" y="28"/>
                </a:lnTo>
                <a:lnTo>
                  <a:pt x="338" y="32"/>
                </a:lnTo>
                <a:lnTo>
                  <a:pt x="338" y="32"/>
                </a:lnTo>
                <a:lnTo>
                  <a:pt x="338" y="36"/>
                </a:lnTo>
                <a:lnTo>
                  <a:pt x="336" y="40"/>
                </a:lnTo>
                <a:lnTo>
                  <a:pt x="334" y="42"/>
                </a:lnTo>
                <a:lnTo>
                  <a:pt x="330" y="44"/>
                </a:lnTo>
                <a:lnTo>
                  <a:pt x="204" y="72"/>
                </a:lnTo>
                <a:lnTo>
                  <a:pt x="204" y="72"/>
                </a:lnTo>
                <a:lnTo>
                  <a:pt x="202" y="74"/>
                </a:lnTo>
                <a:lnTo>
                  <a:pt x="202" y="74"/>
                </a:lnTo>
                <a:lnTo>
                  <a:pt x="196" y="72"/>
                </a:lnTo>
                <a:lnTo>
                  <a:pt x="192" y="66"/>
                </a:lnTo>
                <a:lnTo>
                  <a:pt x="192" y="66"/>
                </a:lnTo>
                <a:lnTo>
                  <a:pt x="192" y="62"/>
                </a:lnTo>
                <a:lnTo>
                  <a:pt x="194" y="58"/>
                </a:lnTo>
                <a:lnTo>
                  <a:pt x="196" y="56"/>
                </a:lnTo>
                <a:lnTo>
                  <a:pt x="200" y="54"/>
                </a:lnTo>
                <a:lnTo>
                  <a:pt x="200" y="54"/>
                </a:lnTo>
                <a:close/>
                <a:moveTo>
                  <a:pt x="200" y="90"/>
                </a:moveTo>
                <a:lnTo>
                  <a:pt x="262" y="74"/>
                </a:lnTo>
                <a:lnTo>
                  <a:pt x="262" y="74"/>
                </a:lnTo>
                <a:lnTo>
                  <a:pt x="266" y="74"/>
                </a:lnTo>
                <a:lnTo>
                  <a:pt x="270" y="76"/>
                </a:lnTo>
                <a:lnTo>
                  <a:pt x="274" y="78"/>
                </a:lnTo>
                <a:lnTo>
                  <a:pt x="274" y="82"/>
                </a:lnTo>
                <a:lnTo>
                  <a:pt x="274" y="82"/>
                </a:lnTo>
                <a:lnTo>
                  <a:pt x="274" y="86"/>
                </a:lnTo>
                <a:lnTo>
                  <a:pt x="274" y="90"/>
                </a:lnTo>
                <a:lnTo>
                  <a:pt x="270" y="92"/>
                </a:lnTo>
                <a:lnTo>
                  <a:pt x="268" y="94"/>
                </a:lnTo>
                <a:lnTo>
                  <a:pt x="204" y="108"/>
                </a:lnTo>
                <a:lnTo>
                  <a:pt x="204" y="108"/>
                </a:lnTo>
                <a:lnTo>
                  <a:pt x="202" y="108"/>
                </a:lnTo>
                <a:lnTo>
                  <a:pt x="202" y="108"/>
                </a:lnTo>
                <a:lnTo>
                  <a:pt x="196" y="106"/>
                </a:lnTo>
                <a:lnTo>
                  <a:pt x="192" y="102"/>
                </a:lnTo>
                <a:lnTo>
                  <a:pt x="192" y="102"/>
                </a:lnTo>
                <a:lnTo>
                  <a:pt x="192" y="98"/>
                </a:lnTo>
                <a:lnTo>
                  <a:pt x="194" y="94"/>
                </a:lnTo>
                <a:lnTo>
                  <a:pt x="196" y="90"/>
                </a:lnTo>
                <a:lnTo>
                  <a:pt x="200" y="90"/>
                </a:lnTo>
                <a:lnTo>
                  <a:pt x="200" y="90"/>
                </a:lnTo>
                <a:close/>
                <a:moveTo>
                  <a:pt x="340" y="168"/>
                </a:moveTo>
                <a:lnTo>
                  <a:pt x="340" y="168"/>
                </a:lnTo>
                <a:lnTo>
                  <a:pt x="340" y="172"/>
                </a:lnTo>
                <a:lnTo>
                  <a:pt x="336" y="174"/>
                </a:lnTo>
                <a:lnTo>
                  <a:pt x="336" y="174"/>
                </a:lnTo>
                <a:lnTo>
                  <a:pt x="332" y="176"/>
                </a:lnTo>
                <a:lnTo>
                  <a:pt x="332" y="176"/>
                </a:lnTo>
                <a:lnTo>
                  <a:pt x="330" y="174"/>
                </a:lnTo>
                <a:lnTo>
                  <a:pt x="326" y="172"/>
                </a:lnTo>
                <a:lnTo>
                  <a:pt x="316" y="162"/>
                </a:lnTo>
                <a:lnTo>
                  <a:pt x="288" y="190"/>
                </a:lnTo>
                <a:lnTo>
                  <a:pt x="288" y="190"/>
                </a:lnTo>
                <a:lnTo>
                  <a:pt x="284" y="192"/>
                </a:lnTo>
                <a:lnTo>
                  <a:pt x="278" y="192"/>
                </a:lnTo>
                <a:lnTo>
                  <a:pt x="246" y="178"/>
                </a:lnTo>
                <a:lnTo>
                  <a:pt x="210" y="242"/>
                </a:lnTo>
                <a:lnTo>
                  <a:pt x="210" y="242"/>
                </a:lnTo>
                <a:lnTo>
                  <a:pt x="206" y="246"/>
                </a:lnTo>
                <a:lnTo>
                  <a:pt x="200" y="248"/>
                </a:lnTo>
                <a:lnTo>
                  <a:pt x="200" y="248"/>
                </a:lnTo>
                <a:lnTo>
                  <a:pt x="196" y="246"/>
                </a:lnTo>
                <a:lnTo>
                  <a:pt x="196" y="246"/>
                </a:lnTo>
                <a:lnTo>
                  <a:pt x="194" y="244"/>
                </a:lnTo>
                <a:lnTo>
                  <a:pt x="192" y="240"/>
                </a:lnTo>
                <a:lnTo>
                  <a:pt x="192" y="236"/>
                </a:lnTo>
                <a:lnTo>
                  <a:pt x="192" y="234"/>
                </a:lnTo>
                <a:lnTo>
                  <a:pt x="232" y="160"/>
                </a:lnTo>
                <a:lnTo>
                  <a:pt x="232" y="160"/>
                </a:lnTo>
                <a:lnTo>
                  <a:pt x="234" y="156"/>
                </a:lnTo>
                <a:lnTo>
                  <a:pt x="238" y="154"/>
                </a:lnTo>
                <a:lnTo>
                  <a:pt x="242" y="154"/>
                </a:lnTo>
                <a:lnTo>
                  <a:pt x="246" y="154"/>
                </a:lnTo>
                <a:lnTo>
                  <a:pt x="280" y="170"/>
                </a:lnTo>
                <a:lnTo>
                  <a:pt x="302" y="148"/>
                </a:lnTo>
                <a:lnTo>
                  <a:pt x="292" y="138"/>
                </a:lnTo>
                <a:lnTo>
                  <a:pt x="292" y="138"/>
                </a:lnTo>
                <a:lnTo>
                  <a:pt x="290" y="134"/>
                </a:lnTo>
                <a:lnTo>
                  <a:pt x="290" y="128"/>
                </a:lnTo>
                <a:lnTo>
                  <a:pt x="290" y="128"/>
                </a:lnTo>
                <a:lnTo>
                  <a:pt x="292" y="126"/>
                </a:lnTo>
                <a:lnTo>
                  <a:pt x="298" y="124"/>
                </a:lnTo>
                <a:lnTo>
                  <a:pt x="298" y="124"/>
                </a:lnTo>
                <a:lnTo>
                  <a:pt x="332" y="124"/>
                </a:lnTo>
                <a:lnTo>
                  <a:pt x="332" y="124"/>
                </a:lnTo>
                <a:lnTo>
                  <a:pt x="336" y="124"/>
                </a:lnTo>
                <a:lnTo>
                  <a:pt x="338" y="126"/>
                </a:lnTo>
                <a:lnTo>
                  <a:pt x="340" y="128"/>
                </a:lnTo>
                <a:lnTo>
                  <a:pt x="340" y="132"/>
                </a:lnTo>
                <a:lnTo>
                  <a:pt x="340" y="168"/>
                </a:lnTo>
                <a:close/>
                <a:moveTo>
                  <a:pt x="138" y="88"/>
                </a:moveTo>
                <a:lnTo>
                  <a:pt x="138" y="88"/>
                </a:lnTo>
                <a:lnTo>
                  <a:pt x="136" y="88"/>
                </a:lnTo>
                <a:lnTo>
                  <a:pt x="46" y="68"/>
                </a:lnTo>
                <a:lnTo>
                  <a:pt x="46" y="68"/>
                </a:lnTo>
                <a:lnTo>
                  <a:pt x="42" y="66"/>
                </a:lnTo>
                <a:lnTo>
                  <a:pt x="40" y="62"/>
                </a:lnTo>
                <a:lnTo>
                  <a:pt x="38" y="60"/>
                </a:lnTo>
                <a:lnTo>
                  <a:pt x="38" y="56"/>
                </a:lnTo>
                <a:lnTo>
                  <a:pt x="38" y="56"/>
                </a:lnTo>
                <a:lnTo>
                  <a:pt x="40" y="52"/>
                </a:lnTo>
                <a:lnTo>
                  <a:pt x="42" y="50"/>
                </a:lnTo>
                <a:lnTo>
                  <a:pt x="46" y="48"/>
                </a:lnTo>
                <a:lnTo>
                  <a:pt x="50" y="48"/>
                </a:lnTo>
                <a:lnTo>
                  <a:pt x="140" y="68"/>
                </a:lnTo>
                <a:lnTo>
                  <a:pt x="140" y="68"/>
                </a:lnTo>
                <a:lnTo>
                  <a:pt x="144" y="70"/>
                </a:lnTo>
                <a:lnTo>
                  <a:pt x="146" y="72"/>
                </a:lnTo>
                <a:lnTo>
                  <a:pt x="148" y="76"/>
                </a:lnTo>
                <a:lnTo>
                  <a:pt x="148" y="80"/>
                </a:lnTo>
                <a:lnTo>
                  <a:pt x="148" y="80"/>
                </a:lnTo>
                <a:lnTo>
                  <a:pt x="144" y="86"/>
                </a:lnTo>
                <a:lnTo>
                  <a:pt x="138" y="88"/>
                </a:lnTo>
                <a:lnTo>
                  <a:pt x="138" y="88"/>
                </a:lnTo>
                <a:close/>
                <a:moveTo>
                  <a:pt x="78" y="172"/>
                </a:moveTo>
                <a:lnTo>
                  <a:pt x="78" y="126"/>
                </a:lnTo>
                <a:lnTo>
                  <a:pt x="78" y="126"/>
                </a:lnTo>
                <a:lnTo>
                  <a:pt x="70" y="126"/>
                </a:lnTo>
                <a:lnTo>
                  <a:pt x="62" y="128"/>
                </a:lnTo>
                <a:lnTo>
                  <a:pt x="56" y="132"/>
                </a:lnTo>
                <a:lnTo>
                  <a:pt x="50" y="136"/>
                </a:lnTo>
                <a:lnTo>
                  <a:pt x="44" y="142"/>
                </a:lnTo>
                <a:lnTo>
                  <a:pt x="42" y="150"/>
                </a:lnTo>
                <a:lnTo>
                  <a:pt x="40" y="158"/>
                </a:lnTo>
                <a:lnTo>
                  <a:pt x="38" y="168"/>
                </a:lnTo>
                <a:lnTo>
                  <a:pt x="38" y="168"/>
                </a:lnTo>
                <a:lnTo>
                  <a:pt x="40" y="176"/>
                </a:lnTo>
                <a:lnTo>
                  <a:pt x="42" y="186"/>
                </a:lnTo>
                <a:lnTo>
                  <a:pt x="44" y="194"/>
                </a:lnTo>
                <a:lnTo>
                  <a:pt x="50" y="202"/>
                </a:lnTo>
                <a:lnTo>
                  <a:pt x="56" y="208"/>
                </a:lnTo>
                <a:lnTo>
                  <a:pt x="62" y="212"/>
                </a:lnTo>
                <a:lnTo>
                  <a:pt x="70" y="216"/>
                </a:lnTo>
                <a:lnTo>
                  <a:pt x="78" y="218"/>
                </a:lnTo>
                <a:lnTo>
                  <a:pt x="78" y="218"/>
                </a:lnTo>
                <a:lnTo>
                  <a:pt x="84" y="218"/>
                </a:lnTo>
                <a:lnTo>
                  <a:pt x="92" y="216"/>
                </a:lnTo>
                <a:lnTo>
                  <a:pt x="98" y="212"/>
                </a:lnTo>
                <a:lnTo>
                  <a:pt x="104" y="208"/>
                </a:lnTo>
                <a:lnTo>
                  <a:pt x="110" y="202"/>
                </a:lnTo>
                <a:lnTo>
                  <a:pt x="114" y="194"/>
                </a:lnTo>
                <a:lnTo>
                  <a:pt x="116" y="186"/>
                </a:lnTo>
                <a:lnTo>
                  <a:pt x="116" y="176"/>
                </a:lnTo>
                <a:lnTo>
                  <a:pt x="78" y="172"/>
                </a:lnTo>
                <a:close/>
                <a:moveTo>
                  <a:pt x="128" y="166"/>
                </a:moveTo>
                <a:lnTo>
                  <a:pt x="128" y="166"/>
                </a:lnTo>
                <a:lnTo>
                  <a:pt x="126" y="156"/>
                </a:lnTo>
                <a:lnTo>
                  <a:pt x="124" y="146"/>
                </a:lnTo>
                <a:lnTo>
                  <a:pt x="122" y="138"/>
                </a:lnTo>
                <a:lnTo>
                  <a:pt x="116" y="132"/>
                </a:lnTo>
                <a:lnTo>
                  <a:pt x="110" y="126"/>
                </a:lnTo>
                <a:lnTo>
                  <a:pt x="104" y="120"/>
                </a:lnTo>
                <a:lnTo>
                  <a:pt x="96" y="116"/>
                </a:lnTo>
                <a:lnTo>
                  <a:pt x="88" y="114"/>
                </a:lnTo>
                <a:lnTo>
                  <a:pt x="88" y="160"/>
                </a:lnTo>
                <a:lnTo>
                  <a:pt x="128" y="166"/>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sz="2000" dirty="0">
              <a:latin typeface="+mj-lt"/>
            </a:endParaRPr>
          </a:p>
        </p:txBody>
      </p:sp>
      <p:sp>
        <p:nvSpPr>
          <p:cNvPr id="99" name="CuadroTexto 98"/>
          <p:cNvSpPr txBox="1"/>
          <p:nvPr/>
        </p:nvSpPr>
        <p:spPr>
          <a:xfrm>
            <a:off x="4700289" y="1672432"/>
            <a:ext cx="1153182" cy="646331"/>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Productivity and efficiency improvement</a:t>
            </a:r>
          </a:p>
        </p:txBody>
      </p:sp>
      <p:sp>
        <p:nvSpPr>
          <p:cNvPr id="100" name="CuadroTexto 99"/>
          <p:cNvSpPr txBox="1"/>
          <p:nvPr/>
        </p:nvSpPr>
        <p:spPr>
          <a:xfrm>
            <a:off x="3677993" y="2934838"/>
            <a:ext cx="288862" cy="338554"/>
          </a:xfrm>
          <a:prstGeom prst="rect">
            <a:avLst/>
          </a:prstGeom>
          <a:noFill/>
        </p:spPr>
        <p:txBody>
          <a:bodyPr wrap="none" rtlCol="0">
            <a:spAutoFit/>
          </a:bodyPr>
          <a:lstStyle/>
          <a:p>
            <a:r>
              <a:rPr lang="en-GB" sz="1600" dirty="0" smtClean="0">
                <a:solidFill>
                  <a:schemeClr val="accent1">
                    <a:lumMod val="75000"/>
                  </a:schemeClr>
                </a:solidFill>
                <a:latin typeface="+mj-lt"/>
              </a:rPr>
              <a:t>0</a:t>
            </a:r>
            <a:endParaRPr lang="en-GB" sz="1600" dirty="0">
              <a:solidFill>
                <a:schemeClr val="accent1">
                  <a:lumMod val="75000"/>
                </a:schemeClr>
              </a:solidFill>
              <a:latin typeface="+mj-lt"/>
            </a:endParaRPr>
          </a:p>
        </p:txBody>
      </p:sp>
      <p:sp>
        <p:nvSpPr>
          <p:cNvPr id="101" name="CuadroTexto 100"/>
          <p:cNvSpPr txBox="1"/>
          <p:nvPr/>
        </p:nvSpPr>
        <p:spPr>
          <a:xfrm>
            <a:off x="3707904" y="4028951"/>
            <a:ext cx="623889" cy="276999"/>
          </a:xfrm>
          <a:prstGeom prst="rect">
            <a:avLst/>
          </a:prstGeom>
          <a:noFill/>
        </p:spPr>
        <p:txBody>
          <a:bodyPr wrap="none" rtlCol="0">
            <a:spAutoFit/>
          </a:bodyPr>
          <a:lstStyle/>
          <a:p>
            <a:r>
              <a:rPr lang="en-GB" sz="1200" dirty="0" smtClean="0">
                <a:solidFill>
                  <a:schemeClr val="accent1">
                    <a:lumMod val="75000"/>
                  </a:schemeClr>
                </a:solidFill>
                <a:latin typeface="+mj-lt"/>
              </a:rPr>
              <a:t>40-111</a:t>
            </a:r>
            <a:endParaRPr lang="en-GB" sz="1200" dirty="0">
              <a:solidFill>
                <a:schemeClr val="accent1">
                  <a:lumMod val="75000"/>
                </a:schemeClr>
              </a:solidFill>
              <a:latin typeface="+mj-lt"/>
            </a:endParaRPr>
          </a:p>
        </p:txBody>
      </p:sp>
      <p:sp>
        <p:nvSpPr>
          <p:cNvPr id="102" name="CuadroTexto 101"/>
          <p:cNvSpPr txBox="1"/>
          <p:nvPr/>
        </p:nvSpPr>
        <p:spPr>
          <a:xfrm>
            <a:off x="4531139" y="2403392"/>
            <a:ext cx="466794" cy="276999"/>
          </a:xfrm>
          <a:prstGeom prst="rect">
            <a:avLst/>
          </a:prstGeom>
          <a:noFill/>
        </p:spPr>
        <p:txBody>
          <a:bodyPr wrap="none" rtlCol="0">
            <a:spAutoFit/>
          </a:bodyPr>
          <a:lstStyle/>
          <a:p>
            <a:r>
              <a:rPr lang="en-GB" sz="1200" dirty="0" smtClean="0">
                <a:solidFill>
                  <a:schemeClr val="accent1">
                    <a:lumMod val="75000"/>
                  </a:schemeClr>
                </a:solidFill>
                <a:latin typeface="+mj-lt"/>
              </a:rPr>
              <a:t>8-25</a:t>
            </a:r>
            <a:endParaRPr lang="en-GB" sz="1200" dirty="0">
              <a:solidFill>
                <a:schemeClr val="accent1">
                  <a:lumMod val="75000"/>
                </a:schemeClr>
              </a:solidFill>
              <a:latin typeface="+mj-lt"/>
            </a:endParaRPr>
          </a:p>
        </p:txBody>
      </p:sp>
      <p:sp>
        <p:nvSpPr>
          <p:cNvPr id="103" name="CuadroTexto 102"/>
          <p:cNvSpPr txBox="1"/>
          <p:nvPr/>
        </p:nvSpPr>
        <p:spPr>
          <a:xfrm>
            <a:off x="5100382" y="3482994"/>
            <a:ext cx="388248" cy="276999"/>
          </a:xfrm>
          <a:prstGeom prst="rect">
            <a:avLst/>
          </a:prstGeom>
          <a:noFill/>
        </p:spPr>
        <p:txBody>
          <a:bodyPr wrap="none" rtlCol="0">
            <a:spAutoFit/>
          </a:bodyPr>
          <a:lstStyle/>
          <a:p>
            <a:r>
              <a:rPr lang="en-GB" sz="1200" dirty="0" smtClean="0">
                <a:solidFill>
                  <a:schemeClr val="accent1">
                    <a:lumMod val="75000"/>
                  </a:schemeClr>
                </a:solidFill>
                <a:latin typeface="+mj-lt"/>
              </a:rPr>
              <a:t>4-6</a:t>
            </a:r>
            <a:endParaRPr lang="en-GB" sz="1200" dirty="0">
              <a:solidFill>
                <a:schemeClr val="accent1">
                  <a:lumMod val="75000"/>
                </a:schemeClr>
              </a:solidFill>
              <a:latin typeface="+mj-lt"/>
            </a:endParaRPr>
          </a:p>
        </p:txBody>
      </p:sp>
      <p:sp>
        <p:nvSpPr>
          <p:cNvPr id="104" name="CuadroTexto 103"/>
          <p:cNvSpPr txBox="1"/>
          <p:nvPr/>
        </p:nvSpPr>
        <p:spPr>
          <a:xfrm>
            <a:off x="5076056" y="4041146"/>
            <a:ext cx="545342" cy="276999"/>
          </a:xfrm>
          <a:prstGeom prst="rect">
            <a:avLst/>
          </a:prstGeom>
          <a:noFill/>
        </p:spPr>
        <p:txBody>
          <a:bodyPr wrap="none" rtlCol="0">
            <a:spAutoFit/>
          </a:bodyPr>
          <a:lstStyle/>
          <a:p>
            <a:r>
              <a:rPr lang="en-GB" sz="1200" dirty="0" smtClean="0">
                <a:solidFill>
                  <a:schemeClr val="accent1">
                    <a:lumMod val="75000"/>
                  </a:schemeClr>
                </a:solidFill>
                <a:latin typeface="+mj-lt"/>
              </a:rPr>
              <a:t>44-63</a:t>
            </a:r>
            <a:endParaRPr lang="en-GB" sz="1200" dirty="0">
              <a:solidFill>
                <a:schemeClr val="accent1">
                  <a:lumMod val="75000"/>
                </a:schemeClr>
              </a:solidFill>
              <a:latin typeface="+mj-lt"/>
            </a:endParaRPr>
          </a:p>
        </p:txBody>
      </p:sp>
      <p:sp>
        <p:nvSpPr>
          <p:cNvPr id="105" name="CuadroTexto 104"/>
          <p:cNvSpPr txBox="1"/>
          <p:nvPr/>
        </p:nvSpPr>
        <p:spPr>
          <a:xfrm>
            <a:off x="5148064" y="4579174"/>
            <a:ext cx="623889" cy="276999"/>
          </a:xfrm>
          <a:prstGeom prst="rect">
            <a:avLst/>
          </a:prstGeom>
          <a:noFill/>
        </p:spPr>
        <p:txBody>
          <a:bodyPr wrap="none" rtlCol="0">
            <a:spAutoFit/>
          </a:bodyPr>
          <a:lstStyle/>
          <a:p>
            <a:r>
              <a:rPr lang="en-GB" sz="1200" dirty="0" smtClean="0">
                <a:solidFill>
                  <a:schemeClr val="accent1">
                    <a:lumMod val="75000"/>
                  </a:schemeClr>
                </a:solidFill>
                <a:latin typeface="+mj-lt"/>
              </a:rPr>
              <a:t>61-122</a:t>
            </a:r>
            <a:endParaRPr lang="en-GB" sz="1200" dirty="0">
              <a:solidFill>
                <a:schemeClr val="accent1">
                  <a:lumMod val="75000"/>
                </a:schemeClr>
              </a:solidFill>
              <a:latin typeface="+mj-lt"/>
            </a:endParaRPr>
          </a:p>
        </p:txBody>
      </p:sp>
      <p:sp>
        <p:nvSpPr>
          <p:cNvPr id="131" name="CuadroTexto 130"/>
          <p:cNvSpPr txBox="1"/>
          <p:nvPr/>
        </p:nvSpPr>
        <p:spPr>
          <a:xfrm>
            <a:off x="104667" y="3184600"/>
            <a:ext cx="1128693" cy="954107"/>
          </a:xfrm>
          <a:prstGeom prst="rect">
            <a:avLst/>
          </a:prstGeom>
          <a:solidFill>
            <a:srgbClr val="0F6FC6"/>
          </a:solidFill>
        </p:spPr>
        <p:txBody>
          <a:bodyPr wrap="square" rtlCol="0">
            <a:spAutoFit/>
          </a:bodyPr>
          <a:lstStyle/>
          <a:p>
            <a:pPr algn="ctr"/>
            <a:r>
              <a:rPr lang="en-GB" sz="1400" b="1" dirty="0" smtClean="0">
                <a:solidFill>
                  <a:schemeClr val="bg1"/>
                </a:solidFill>
                <a:latin typeface="+mj-lt"/>
                <a:cs typeface="Arial" panose="020B0604020202020204" pitchFamily="34" charset="0"/>
              </a:rPr>
              <a:t>Potential impact on global markets</a:t>
            </a:r>
          </a:p>
        </p:txBody>
      </p:sp>
      <p:sp>
        <p:nvSpPr>
          <p:cNvPr id="133" name="Triángulo isósceles 132"/>
          <p:cNvSpPr/>
          <p:nvPr/>
        </p:nvSpPr>
        <p:spPr>
          <a:xfrm rot="16200000" flipH="1" flipV="1">
            <a:off x="338527" y="3559638"/>
            <a:ext cx="2053455"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cxnSp>
        <p:nvCxnSpPr>
          <p:cNvPr id="134" name="Conector recto 133"/>
          <p:cNvCxnSpPr/>
          <p:nvPr/>
        </p:nvCxnSpPr>
        <p:spPr>
          <a:xfrm>
            <a:off x="2953563" y="2277071"/>
            <a:ext cx="0" cy="3255777"/>
          </a:xfrm>
          <a:prstGeom prst="line">
            <a:avLst/>
          </a:prstGeom>
        </p:spPr>
        <p:style>
          <a:lnRef idx="1">
            <a:schemeClr val="accent1"/>
          </a:lnRef>
          <a:fillRef idx="0">
            <a:schemeClr val="accent1"/>
          </a:fillRef>
          <a:effectRef idx="0">
            <a:schemeClr val="accent1"/>
          </a:effectRef>
          <a:fontRef idx="minor">
            <a:schemeClr val="tx1"/>
          </a:fontRef>
        </p:style>
      </p:cxnSp>
      <p:sp>
        <p:nvSpPr>
          <p:cNvPr id="135" name="CuadroTexto 134"/>
          <p:cNvSpPr txBox="1"/>
          <p:nvPr/>
        </p:nvSpPr>
        <p:spPr>
          <a:xfrm>
            <a:off x="1407840" y="1634332"/>
            <a:ext cx="1502290" cy="646331"/>
          </a:xfrm>
          <a:prstGeom prst="rect">
            <a:avLst/>
          </a:prstGeom>
          <a:noFill/>
        </p:spPr>
        <p:txBody>
          <a:bodyPr wrap="square" rtlCol="0">
            <a:spAutoFit/>
          </a:bodyPr>
          <a:lstStyle/>
          <a:p>
            <a:pPr algn="ctr"/>
            <a:r>
              <a:rPr lang="en-GB" sz="1200" b="1" dirty="0" smtClean="0">
                <a:solidFill>
                  <a:schemeClr val="accent1">
                    <a:lumMod val="50000"/>
                  </a:schemeClr>
                </a:solidFill>
                <a:latin typeface="+mj-lt"/>
                <a:cs typeface="Arial" panose="020B0604020202020204" pitchFamily="34" charset="0"/>
              </a:rPr>
              <a:t>Value creation in industrial sectors (10</a:t>
            </a:r>
            <a:r>
              <a:rPr lang="en-GB" sz="1200" b="1" baseline="30000" dirty="0" smtClean="0">
                <a:solidFill>
                  <a:schemeClr val="accent1">
                    <a:lumMod val="50000"/>
                  </a:schemeClr>
                </a:solidFill>
                <a:latin typeface="+mj-lt"/>
                <a:cs typeface="Arial" panose="020B0604020202020204" pitchFamily="34" charset="0"/>
              </a:rPr>
              <a:t>3 </a:t>
            </a:r>
            <a:r>
              <a:rPr lang="en-GB" sz="1200" b="1" dirty="0" smtClean="0">
                <a:solidFill>
                  <a:schemeClr val="accent1">
                    <a:lumMod val="50000"/>
                  </a:schemeClr>
                </a:solidFill>
                <a:latin typeface="+mj-lt"/>
                <a:cs typeface="Arial" panose="020B0604020202020204" pitchFamily="34" charset="0"/>
              </a:rPr>
              <a:t>M$)</a:t>
            </a:r>
          </a:p>
        </p:txBody>
      </p:sp>
      <p:sp>
        <p:nvSpPr>
          <p:cNvPr id="136" name="Triángulo isósceles 135"/>
          <p:cNvSpPr/>
          <p:nvPr/>
        </p:nvSpPr>
        <p:spPr>
          <a:xfrm rot="16200000" flipH="1" flipV="1">
            <a:off x="5235070" y="3579618"/>
            <a:ext cx="2053455"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mj-lt"/>
            </a:endParaRPr>
          </a:p>
        </p:txBody>
      </p:sp>
      <p:sp>
        <p:nvSpPr>
          <p:cNvPr id="96" name="CuadroTexto 95"/>
          <p:cNvSpPr txBox="1"/>
          <p:nvPr/>
        </p:nvSpPr>
        <p:spPr>
          <a:xfrm>
            <a:off x="6241620" y="1587385"/>
            <a:ext cx="1245529" cy="523220"/>
          </a:xfrm>
          <a:prstGeom prst="rect">
            <a:avLst/>
          </a:prstGeom>
          <a:noFill/>
        </p:spPr>
        <p:txBody>
          <a:bodyPr wrap="square" rtlCol="0">
            <a:spAutoFit/>
          </a:bodyPr>
          <a:lstStyle/>
          <a:p>
            <a:pPr algn="ctr"/>
            <a:r>
              <a:rPr lang="en-GB" sz="1400" b="1" dirty="0" smtClean="0">
                <a:solidFill>
                  <a:schemeClr val="accent1">
                    <a:lumMod val="50000"/>
                  </a:schemeClr>
                </a:solidFill>
                <a:latin typeface="+mj-lt"/>
                <a:cs typeface="Arial" panose="020B0604020202020204" pitchFamily="34" charset="0"/>
              </a:rPr>
              <a:t>Revenue increase</a:t>
            </a:r>
          </a:p>
        </p:txBody>
      </p:sp>
      <p:sp>
        <p:nvSpPr>
          <p:cNvPr id="106" name="CuadroTexto 105"/>
          <p:cNvSpPr txBox="1"/>
          <p:nvPr/>
        </p:nvSpPr>
        <p:spPr>
          <a:xfrm>
            <a:off x="7669261" y="1263078"/>
            <a:ext cx="1245913" cy="738664"/>
          </a:xfrm>
          <a:prstGeom prst="rect">
            <a:avLst/>
          </a:prstGeom>
          <a:noFill/>
        </p:spPr>
        <p:txBody>
          <a:bodyPr wrap="square" rtlCol="0">
            <a:spAutoFit/>
          </a:bodyPr>
          <a:lstStyle/>
          <a:p>
            <a:pPr algn="ctr"/>
            <a:r>
              <a:rPr lang="en-GB" sz="1400" b="1" dirty="0" smtClean="0">
                <a:solidFill>
                  <a:schemeClr val="accent1">
                    <a:lumMod val="50000"/>
                  </a:schemeClr>
                </a:solidFill>
                <a:latin typeface="+mj-lt"/>
                <a:cs typeface="Arial" panose="020B0604020202020204" pitchFamily="34" charset="0"/>
              </a:rPr>
              <a:t>Productivity and efficiency improvement</a:t>
            </a:r>
          </a:p>
        </p:txBody>
      </p:sp>
    </p:spTree>
    <p:extLst>
      <p:ext uri="{BB962C8B-B14F-4D97-AF65-F5344CB8AC3E}">
        <p14:creationId xmlns:p14="http://schemas.microsoft.com/office/powerpoint/2010/main" val="1380568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750"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Marcador de número de diapositiva 5"/>
          <p:cNvSpPr>
            <a:spLocks noGrp="1"/>
          </p:cNvSpPr>
          <p:nvPr>
            <p:ph type="sldNum" sz="quarter" idx="12"/>
          </p:nvPr>
        </p:nvSpPr>
        <p:spPr>
          <a:xfrm>
            <a:off x="7924800" y="6232227"/>
            <a:ext cx="762000" cy="365125"/>
          </a:xfrm>
        </p:spPr>
        <p:txBody>
          <a:bodyPr/>
          <a:lstStyle/>
          <a:p>
            <a:fld id="{BCECDAE5-3B81-401B-AAD2-D1C88E068655}" type="slidenum">
              <a:rPr lang="es-ES" smtClean="0">
                <a:latin typeface="+mj-lt"/>
              </a:rPr>
              <a:pPr/>
              <a:t>11</a:t>
            </a:fld>
            <a:endParaRPr lang="es-ES" dirty="0">
              <a:latin typeface="+mj-lt"/>
            </a:endParaRPr>
          </a:p>
        </p:txBody>
      </p:sp>
      <p:sp>
        <p:nvSpPr>
          <p:cNvPr id="17" name="Rectángulo 16"/>
          <p:cNvSpPr/>
          <p:nvPr/>
        </p:nvSpPr>
        <p:spPr>
          <a:xfrm>
            <a:off x="611401" y="3142181"/>
            <a:ext cx="8075399" cy="646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p:cNvSpPr txBox="1"/>
          <p:nvPr/>
        </p:nvSpPr>
        <p:spPr>
          <a:xfrm>
            <a:off x="1045848" y="2652664"/>
            <a:ext cx="799289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digital transformation affects all the economic sectors</a:t>
            </a:r>
          </a:p>
        </p:txBody>
      </p:sp>
      <p:sp>
        <p:nvSpPr>
          <p:cNvPr id="23" name="CuadroTexto 22"/>
          <p:cNvSpPr txBox="1"/>
          <p:nvPr/>
        </p:nvSpPr>
        <p:spPr>
          <a:xfrm>
            <a:off x="1802505" y="3794542"/>
            <a:ext cx="4680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rgbClr val="0B5395"/>
                </a:solidFill>
                <a:latin typeface="+mj-lt"/>
              </a:rPr>
              <a:t>Industry 4.0</a:t>
            </a:r>
          </a:p>
        </p:txBody>
      </p:sp>
      <p:sp>
        <p:nvSpPr>
          <p:cNvPr id="24" name="CuadroTexto 23"/>
          <p:cNvSpPr txBox="1"/>
          <p:nvPr/>
        </p:nvSpPr>
        <p:spPr>
          <a:xfrm>
            <a:off x="1045849" y="1587919"/>
            <a:ext cx="468000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importance of digitalization</a:t>
            </a:r>
            <a:endParaRPr lang="en-GB" sz="2200" b="1" dirty="0">
              <a:solidFill>
                <a:schemeClr val="accent1">
                  <a:lumMod val="75000"/>
                </a:schemeClr>
              </a:solidFill>
              <a:latin typeface="+mj-lt"/>
            </a:endParaRPr>
          </a:p>
        </p:txBody>
      </p:sp>
      <p:sp>
        <p:nvSpPr>
          <p:cNvPr id="25" name="CuadroTexto 24"/>
          <p:cNvSpPr txBox="1"/>
          <p:nvPr/>
        </p:nvSpPr>
        <p:spPr>
          <a:xfrm>
            <a:off x="1802504" y="4273148"/>
            <a:ext cx="6124538"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Commerce digitalization</a:t>
            </a:r>
          </a:p>
        </p:txBody>
      </p:sp>
      <p:sp>
        <p:nvSpPr>
          <p:cNvPr id="26" name="CuadroTexto 25"/>
          <p:cNvSpPr txBox="1"/>
          <p:nvPr/>
        </p:nvSpPr>
        <p:spPr>
          <a:xfrm>
            <a:off x="1802506" y="4751754"/>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Intelligent touristic destination</a:t>
            </a:r>
          </a:p>
        </p:txBody>
      </p:sp>
      <p:sp>
        <p:nvSpPr>
          <p:cNvPr id="27" name="CuadroTexto 26"/>
          <p:cNvSpPr txBox="1"/>
          <p:nvPr/>
        </p:nvSpPr>
        <p:spPr>
          <a:xfrm>
            <a:off x="1045849" y="3223603"/>
            <a:ext cx="6408712" cy="430887"/>
          </a:xfrm>
          <a:prstGeom prst="rect">
            <a:avLst/>
          </a:prstGeom>
          <a:noFill/>
        </p:spPr>
        <p:txBody>
          <a:bodyPr wrap="square" rtlCol="0">
            <a:spAutoFit/>
          </a:bodyPr>
          <a:lstStyle/>
          <a:p>
            <a:r>
              <a:rPr lang="en-GB" sz="2200" b="1" dirty="0" smtClean="0">
                <a:solidFill>
                  <a:schemeClr val="bg1"/>
                </a:solidFill>
                <a:latin typeface="+mj-lt"/>
              </a:rPr>
              <a:t>A proactive digital agenda in industry and services</a:t>
            </a:r>
          </a:p>
        </p:txBody>
      </p:sp>
      <p:sp>
        <p:nvSpPr>
          <p:cNvPr id="28" name="CuadroTexto 27"/>
          <p:cNvSpPr txBox="1"/>
          <p:nvPr/>
        </p:nvSpPr>
        <p:spPr>
          <a:xfrm>
            <a:off x="1045849" y="5590401"/>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Let’s work together to digitise our country</a:t>
            </a:r>
          </a:p>
        </p:txBody>
      </p:sp>
      <p:sp>
        <p:nvSpPr>
          <p:cNvPr id="29" name="CuadroTexto 28"/>
          <p:cNvSpPr txBox="1"/>
          <p:nvPr/>
        </p:nvSpPr>
        <p:spPr>
          <a:xfrm>
            <a:off x="1045849" y="2158858"/>
            <a:ext cx="5436655" cy="430887"/>
          </a:xfrm>
          <a:prstGeom prst="rect">
            <a:avLst/>
          </a:prstGeom>
          <a:noFill/>
        </p:spPr>
        <p:txBody>
          <a:bodyPr wrap="square" rtlCol="0">
            <a:spAutoFit/>
          </a:bodyPr>
          <a:lstStyle/>
          <a:p>
            <a:r>
              <a:rPr lang="en-GB" sz="2200" b="1" dirty="0" smtClean="0">
                <a:solidFill>
                  <a:schemeClr val="accent1">
                    <a:lumMod val="75000"/>
                  </a:schemeClr>
                </a:solidFill>
                <a:latin typeface="+mj-lt"/>
              </a:rPr>
              <a:t>Spain progresses in the digitalization process</a:t>
            </a:r>
            <a:endParaRPr lang="en-GB" sz="2200" b="1" dirty="0">
              <a:solidFill>
                <a:schemeClr val="accent1">
                  <a:lumMod val="75000"/>
                </a:schemeClr>
              </a:solidFill>
              <a:latin typeface="+mj-lt"/>
            </a:endParaRPr>
          </a:p>
        </p:txBody>
      </p:sp>
      <p:sp>
        <p:nvSpPr>
          <p:cNvPr id="30" name="CuadroTexto 29"/>
          <p:cNvSpPr txBox="1"/>
          <p:nvPr/>
        </p:nvSpPr>
        <p:spPr>
          <a:xfrm>
            <a:off x="1802506" y="5178678"/>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Training in digital talent</a:t>
            </a:r>
          </a:p>
        </p:txBody>
      </p:sp>
    </p:spTree>
    <p:extLst>
      <p:ext uri="{BB962C8B-B14F-4D97-AF65-F5344CB8AC3E}">
        <p14:creationId xmlns:p14="http://schemas.microsoft.com/office/powerpoint/2010/main" val="2211525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8521"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Marcador de número de diapositiva 5"/>
          <p:cNvSpPr>
            <a:spLocks noGrp="1"/>
          </p:cNvSpPr>
          <p:nvPr>
            <p:ph type="sldNum" sz="quarter" idx="12"/>
          </p:nvPr>
        </p:nvSpPr>
        <p:spPr>
          <a:xfrm>
            <a:off x="7924800" y="6356350"/>
            <a:ext cx="762000" cy="365125"/>
          </a:xfrm>
        </p:spPr>
        <p:txBody>
          <a:bodyPr/>
          <a:lstStyle/>
          <a:p>
            <a:fld id="{BCECDAE5-3B81-401B-AAD2-D1C88E068655}" type="slidenum">
              <a:rPr lang="en-GB" smtClean="0">
                <a:latin typeface="+mj-lt"/>
              </a:rPr>
              <a:pPr/>
              <a:t>12</a:t>
            </a:fld>
            <a:endParaRPr lang="en-GB" dirty="0">
              <a:latin typeface="+mj-lt"/>
            </a:endParaRPr>
          </a:p>
        </p:txBody>
      </p:sp>
      <p:sp>
        <p:nvSpPr>
          <p:cNvPr id="26" name="1 Título"/>
          <p:cNvSpPr txBox="1">
            <a:spLocks/>
          </p:cNvSpPr>
          <p:nvPr/>
        </p:nvSpPr>
        <p:spPr>
          <a:xfrm>
            <a:off x="3203848" y="404664"/>
            <a:ext cx="5904656"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The Ministry owns several instruments to stimulate the industry’s digitisation</a:t>
            </a:r>
            <a:endParaRPr lang="en-GB" sz="2200" b="1" dirty="0">
              <a:solidFill>
                <a:srgbClr val="0070C0"/>
              </a:solidFill>
              <a:ea typeface="+mn-ea"/>
              <a:cs typeface="+mn-cs"/>
            </a:endParaRPr>
          </a:p>
        </p:txBody>
      </p:sp>
      <p:sp>
        <p:nvSpPr>
          <p:cNvPr id="20" name="Triángulo isósceles 19"/>
          <p:cNvSpPr/>
          <p:nvPr/>
        </p:nvSpPr>
        <p:spPr>
          <a:xfrm rot="16200000" flipH="1" flipV="1">
            <a:off x="2826106" y="2073769"/>
            <a:ext cx="1542791"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riángulo isósceles 21"/>
          <p:cNvSpPr/>
          <p:nvPr/>
        </p:nvSpPr>
        <p:spPr>
          <a:xfrm rot="16200000" flipH="1" flipV="1">
            <a:off x="2830888" y="3729953"/>
            <a:ext cx="1542791"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riángulo isósceles 7"/>
          <p:cNvSpPr/>
          <p:nvPr/>
        </p:nvSpPr>
        <p:spPr>
          <a:xfrm rot="16200000" flipH="1" flipV="1">
            <a:off x="2826106" y="5283506"/>
            <a:ext cx="1542791"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1273834"/>
            <a:ext cx="2847975" cy="1609725"/>
          </a:xfrm>
          <a:prstGeom prst="rect">
            <a:avLst/>
          </a:prstGeom>
        </p:spPr>
      </p:pic>
      <p:pic>
        <p:nvPicPr>
          <p:cNvPr id="4" name="Imagen 3"/>
          <p:cNvPicPr>
            <a:picLocks noChangeAspect="1"/>
          </p:cNvPicPr>
          <p:nvPr/>
        </p:nvPicPr>
        <p:blipFill rotWithShape="1">
          <a:blip r:embed="rId8" cstate="print">
            <a:extLst>
              <a:ext uri="{28A0092B-C50C-407E-A947-70E740481C1C}">
                <a14:useLocalDpi xmlns:a14="http://schemas.microsoft.com/office/drawing/2010/main" val="0"/>
              </a:ext>
            </a:extLst>
          </a:blip>
          <a:srcRect l="8793" t="10097" r="12074" b="10769"/>
          <a:stretch/>
        </p:blipFill>
        <p:spPr>
          <a:xfrm>
            <a:off x="379363" y="3068960"/>
            <a:ext cx="2592288" cy="1296144"/>
          </a:xfrm>
          <a:prstGeom prst="rect">
            <a:avLst/>
          </a:prstGeom>
        </p:spPr>
      </p:pic>
      <p:pic>
        <p:nvPicPr>
          <p:cNvPr id="5" name="Imagen 4"/>
          <p:cNvPicPr>
            <a:picLocks noChangeAspect="1"/>
          </p:cNvPicPr>
          <p:nvPr/>
        </p:nvPicPr>
        <p:blipFill rotWithShape="1">
          <a:blip r:embed="rId9" cstate="print">
            <a:extLst>
              <a:ext uri="{28A0092B-C50C-407E-A947-70E740481C1C}">
                <a14:useLocalDpi xmlns:a14="http://schemas.microsoft.com/office/drawing/2010/main" val="0"/>
              </a:ext>
            </a:extLst>
          </a:blip>
          <a:srcRect l="35037" t="5595" r="35038" b="3922"/>
          <a:stretch/>
        </p:blipFill>
        <p:spPr>
          <a:xfrm>
            <a:off x="1160054" y="4509120"/>
            <a:ext cx="1030906" cy="1656184"/>
          </a:xfrm>
          <a:prstGeom prst="rect">
            <a:avLst/>
          </a:prstGeom>
        </p:spPr>
      </p:pic>
      <p:sp>
        <p:nvSpPr>
          <p:cNvPr id="14" name="TextBox 35"/>
          <p:cNvSpPr txBox="1"/>
          <p:nvPr/>
        </p:nvSpPr>
        <p:spPr>
          <a:xfrm>
            <a:off x="3859957" y="4695549"/>
            <a:ext cx="4464496" cy="389635"/>
          </a:xfrm>
          <a:prstGeom prst="rect">
            <a:avLst/>
          </a:prstGeom>
          <a:noFill/>
        </p:spPr>
        <p:txBody>
          <a:bodyPr wrap="square" lIns="72000" tIns="0" rIns="0" bIns="0" rtlCol="0" anchor="ctr">
            <a:noAutofit/>
          </a:bodyPr>
          <a:lstStyle/>
          <a:p>
            <a:pPr>
              <a:lnSpc>
                <a:spcPts val="1800"/>
              </a:lnSpc>
              <a:buSzPct val="120000"/>
            </a:pPr>
            <a:r>
              <a:rPr lang="en-GB" b="1" dirty="0" smtClean="0">
                <a:solidFill>
                  <a:srgbClr val="004DA1"/>
                </a:solidFill>
                <a:latin typeface="+mj-lt"/>
                <a:cs typeface="Arial" panose="020B0604020202020204" pitchFamily="34" charset="0"/>
              </a:rPr>
              <a:t>Technology-based companies program</a:t>
            </a:r>
          </a:p>
        </p:txBody>
      </p:sp>
      <p:sp>
        <p:nvSpPr>
          <p:cNvPr id="15" name="TextBox 35"/>
          <p:cNvSpPr txBox="1"/>
          <p:nvPr/>
        </p:nvSpPr>
        <p:spPr>
          <a:xfrm>
            <a:off x="3859957" y="5099108"/>
            <a:ext cx="4400525" cy="835219"/>
          </a:xfrm>
          <a:prstGeom prst="rect">
            <a:avLst/>
          </a:prstGeom>
          <a:noFill/>
        </p:spPr>
        <p:txBody>
          <a:bodyPr wrap="square" lIns="72000" tIns="0" rIns="0" bIns="0" rtlCol="0" anchor="ctr">
            <a:noAutofit/>
          </a:bodyPr>
          <a:lstStyle/>
          <a:p>
            <a:pPr>
              <a:lnSpc>
                <a:spcPts val="1900"/>
              </a:lnSpc>
              <a:buSzPct val="120000"/>
            </a:pPr>
            <a:r>
              <a:rPr lang="en-GB" dirty="0" smtClean="0">
                <a:solidFill>
                  <a:srgbClr val="004DA1"/>
                </a:solidFill>
                <a:latin typeface="+mj-lt"/>
                <a:cs typeface="Arial" panose="020B0604020202020204" pitchFamily="34" charset="0"/>
              </a:rPr>
              <a:t>Projects leading to a technological step ahead in obtaining new products, processes or services</a:t>
            </a:r>
          </a:p>
        </p:txBody>
      </p:sp>
      <p:sp>
        <p:nvSpPr>
          <p:cNvPr id="16" name="TextBox 35"/>
          <p:cNvSpPr txBox="1"/>
          <p:nvPr/>
        </p:nvSpPr>
        <p:spPr>
          <a:xfrm>
            <a:off x="3859957" y="1621321"/>
            <a:ext cx="4511377" cy="835219"/>
          </a:xfrm>
          <a:prstGeom prst="rect">
            <a:avLst/>
          </a:prstGeom>
          <a:noFill/>
        </p:spPr>
        <p:txBody>
          <a:bodyPr wrap="square" lIns="72000" tIns="0" rIns="0" bIns="0" rtlCol="0" anchor="ctr">
            <a:noAutofit/>
          </a:bodyPr>
          <a:lstStyle/>
          <a:p>
            <a:pPr>
              <a:lnSpc>
                <a:spcPts val="1900"/>
              </a:lnSpc>
              <a:buSzPct val="120000"/>
            </a:pPr>
            <a:r>
              <a:rPr lang="en-GB" dirty="0" smtClean="0">
                <a:solidFill>
                  <a:srgbClr val="004DA1"/>
                </a:solidFill>
                <a:latin typeface="+mj-lt"/>
                <a:cs typeface="Arial" panose="020B0604020202020204" pitchFamily="34" charset="0"/>
              </a:rPr>
              <a:t>Boost to investment in </a:t>
            </a:r>
            <a:r>
              <a:rPr lang="en-GB" dirty="0" err="1" smtClean="0">
                <a:solidFill>
                  <a:srgbClr val="004DA1"/>
                </a:solidFill>
                <a:latin typeface="+mj-lt"/>
                <a:cs typeface="Arial" panose="020B0604020202020204" pitchFamily="34" charset="0"/>
              </a:rPr>
              <a:t>R&amp;D&amp;i</a:t>
            </a:r>
            <a:r>
              <a:rPr lang="en-GB" dirty="0" smtClean="0">
                <a:solidFill>
                  <a:srgbClr val="004DA1"/>
                </a:solidFill>
                <a:latin typeface="+mj-lt"/>
                <a:cs typeface="Arial" panose="020B0604020202020204" pitchFamily="34" charset="0"/>
              </a:rPr>
              <a:t> projects linked to Industry 4.0 technologies</a:t>
            </a:r>
            <a:endParaRPr lang="en-GB" dirty="0">
              <a:solidFill>
                <a:srgbClr val="004DA1"/>
              </a:solidFill>
              <a:latin typeface="+mj-lt"/>
              <a:cs typeface="Arial" panose="020B0604020202020204" pitchFamily="34" charset="0"/>
            </a:endParaRPr>
          </a:p>
        </p:txBody>
      </p:sp>
      <p:sp>
        <p:nvSpPr>
          <p:cNvPr id="17" name="Rectangle 79"/>
          <p:cNvSpPr/>
          <p:nvPr/>
        </p:nvSpPr>
        <p:spPr>
          <a:xfrm>
            <a:off x="4539976" y="2395808"/>
            <a:ext cx="2984352" cy="192360"/>
          </a:xfrm>
          <a:prstGeom prst="rect">
            <a:avLst/>
          </a:prstGeom>
        </p:spPr>
        <p:txBody>
          <a:bodyPr wrap="square" lIns="0" tIns="0" rIns="0" bIns="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ctr">
              <a:lnSpc>
                <a:spcPts val="1500"/>
              </a:lnSpc>
            </a:pPr>
            <a:r>
              <a:rPr lang="en-GB" sz="2400" b="1" dirty="0" smtClean="0">
                <a:solidFill>
                  <a:schemeClr val="accent1">
                    <a:lumMod val="50000"/>
                  </a:schemeClr>
                </a:solidFill>
              </a:rPr>
              <a:t>30 </a:t>
            </a:r>
            <a:r>
              <a:rPr lang="en-GB" sz="1800" b="1" dirty="0" smtClean="0">
                <a:solidFill>
                  <a:schemeClr val="accent1">
                    <a:lumMod val="50000"/>
                  </a:schemeClr>
                </a:solidFill>
              </a:rPr>
              <a:t>M€ </a:t>
            </a:r>
            <a:r>
              <a:rPr lang="en-GB" sz="1600" b="1" dirty="0" smtClean="0">
                <a:solidFill>
                  <a:schemeClr val="accent1">
                    <a:lumMod val="50000"/>
                  </a:schemeClr>
                </a:solidFill>
              </a:rPr>
              <a:t>2018 </a:t>
            </a:r>
            <a:r>
              <a:rPr lang="en-GB" sz="1800" b="1" dirty="0" smtClean="0">
                <a:solidFill>
                  <a:schemeClr val="accent1">
                    <a:lumMod val="50000"/>
                  </a:schemeClr>
                </a:solidFill>
              </a:rPr>
              <a:t>+ </a:t>
            </a:r>
            <a:r>
              <a:rPr lang="en-GB" sz="2400" b="1" dirty="0" smtClean="0">
                <a:solidFill>
                  <a:schemeClr val="accent1">
                    <a:lumMod val="50000"/>
                  </a:schemeClr>
                </a:solidFill>
              </a:rPr>
              <a:t>50 M€</a:t>
            </a:r>
            <a:r>
              <a:rPr lang="en-GB" sz="1800" b="1" dirty="0" smtClean="0">
                <a:solidFill>
                  <a:schemeClr val="accent1">
                    <a:lumMod val="50000"/>
                  </a:schemeClr>
                </a:solidFill>
              </a:rPr>
              <a:t> </a:t>
            </a:r>
            <a:r>
              <a:rPr lang="en-GB" sz="1600" b="1" dirty="0" smtClean="0">
                <a:solidFill>
                  <a:schemeClr val="accent1">
                    <a:lumMod val="50000"/>
                  </a:schemeClr>
                </a:solidFill>
              </a:rPr>
              <a:t>2019</a:t>
            </a:r>
          </a:p>
        </p:txBody>
      </p:sp>
      <p:sp>
        <p:nvSpPr>
          <p:cNvPr id="19" name="Rectangle 79"/>
          <p:cNvSpPr/>
          <p:nvPr/>
        </p:nvSpPr>
        <p:spPr>
          <a:xfrm>
            <a:off x="3859957" y="3068960"/>
            <a:ext cx="4457405" cy="665683"/>
          </a:xfrm>
          <a:prstGeom prst="rect">
            <a:avLst/>
          </a:prstGeom>
          <a:noFill/>
        </p:spPr>
        <p:txBody>
          <a:bodyPr wrap="square" lIns="72000" tIns="0" rIns="0" bIns="0" rtlCol="0" anchor="ctr">
            <a:noAutofit/>
          </a:bodyPr>
          <a:lstStyle/>
          <a:p>
            <a:pPr>
              <a:lnSpc>
                <a:spcPts val="1900"/>
              </a:lnSpc>
              <a:buSzPct val="120000"/>
            </a:pPr>
            <a:r>
              <a:rPr lang="en-GB" dirty="0" smtClean="0">
                <a:solidFill>
                  <a:srgbClr val="004DA1"/>
                </a:solidFill>
                <a:latin typeface="+mj-lt"/>
                <a:cs typeface="Arial" panose="020B0604020202020204" pitchFamily="34" charset="0"/>
              </a:rPr>
              <a:t>Specialised advising to support the companies’ digital transformation</a:t>
            </a:r>
            <a:endParaRPr lang="en-GB" dirty="0">
              <a:solidFill>
                <a:srgbClr val="004DA1"/>
              </a:solidFill>
              <a:latin typeface="+mj-lt"/>
              <a:cs typeface="Arial" panose="020B0604020202020204" pitchFamily="34" charset="0"/>
            </a:endParaRPr>
          </a:p>
        </p:txBody>
      </p:sp>
      <p:sp>
        <p:nvSpPr>
          <p:cNvPr id="21" name="Rectangle 79"/>
          <p:cNvSpPr/>
          <p:nvPr/>
        </p:nvSpPr>
        <p:spPr>
          <a:xfrm>
            <a:off x="5407833" y="3789040"/>
            <a:ext cx="811676" cy="192360"/>
          </a:xfrm>
          <a:prstGeom prst="rect">
            <a:avLst/>
          </a:prstGeom>
        </p:spPr>
        <p:txBody>
          <a:bodyPr wrap="square" lIns="0" tIns="0" rIns="0" bIns="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ctr">
              <a:lnSpc>
                <a:spcPts val="1500"/>
              </a:lnSpc>
            </a:pPr>
            <a:r>
              <a:rPr lang="en-GB" sz="2400" b="1" dirty="0" smtClean="0">
                <a:solidFill>
                  <a:schemeClr val="accent1">
                    <a:lumMod val="50000"/>
                  </a:schemeClr>
                </a:solidFill>
              </a:rPr>
              <a:t>3 </a:t>
            </a:r>
            <a:r>
              <a:rPr lang="en-GB" sz="1800" b="1" dirty="0" smtClean="0">
                <a:solidFill>
                  <a:schemeClr val="accent1">
                    <a:lumMod val="50000"/>
                  </a:schemeClr>
                </a:solidFill>
              </a:rPr>
              <a:t>M€</a:t>
            </a:r>
          </a:p>
        </p:txBody>
      </p:sp>
      <p:sp>
        <p:nvSpPr>
          <p:cNvPr id="23" name="Rectangle 79"/>
          <p:cNvSpPr/>
          <p:nvPr/>
        </p:nvSpPr>
        <p:spPr>
          <a:xfrm>
            <a:off x="5162799" y="4055147"/>
            <a:ext cx="1281409" cy="307777"/>
          </a:xfrm>
          <a:prstGeom prst="rect">
            <a:avLst/>
          </a:prstGeom>
        </p:spPr>
        <p:txBody>
          <a:bodyPr wrap="square" lIns="0" tIns="0" rIns="0" bIns="0">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ctr">
              <a:lnSpc>
                <a:spcPts val="1200"/>
              </a:lnSpc>
            </a:pPr>
            <a:r>
              <a:rPr lang="en-GB" sz="1200" b="1" i="1" dirty="0" smtClean="0">
                <a:solidFill>
                  <a:schemeClr val="accent1">
                    <a:lumMod val="50000"/>
                  </a:schemeClr>
                </a:solidFill>
                <a:latin typeface="+mj-lt"/>
              </a:rPr>
              <a:t>Call closing:</a:t>
            </a:r>
          </a:p>
          <a:p>
            <a:pPr algn="ctr">
              <a:lnSpc>
                <a:spcPts val="1200"/>
              </a:lnSpc>
            </a:pPr>
            <a:r>
              <a:rPr lang="en-GB" sz="1200" b="1" i="1" dirty="0" smtClean="0">
                <a:solidFill>
                  <a:schemeClr val="accent1">
                    <a:lumMod val="50000"/>
                  </a:schemeClr>
                </a:solidFill>
                <a:latin typeface="+mj-lt"/>
              </a:rPr>
              <a:t>16 September</a:t>
            </a:r>
          </a:p>
        </p:txBody>
      </p:sp>
    </p:spTree>
    <p:extLst>
      <p:ext uri="{BB962C8B-B14F-4D97-AF65-F5344CB8AC3E}">
        <p14:creationId xmlns:p14="http://schemas.microsoft.com/office/powerpoint/2010/main" val="605676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71800" y="5502175"/>
            <a:ext cx="4192366" cy="300082"/>
          </a:xfrm>
          <a:prstGeom prst="rect">
            <a:avLst/>
          </a:prstGeom>
        </p:spPr>
        <p:txBody>
          <a:bodyPr wrap="none">
            <a:spAutoFit/>
          </a:bodyPr>
          <a:lstStyle/>
          <a:p>
            <a:r>
              <a:rPr lang="es-ES" sz="1350" b="1" dirty="0">
                <a:hlinkClick r:id="rId2"/>
              </a:rPr>
              <a:t>https://www.youtube.com/watch?v=LjSDjx_ZaCk</a:t>
            </a:r>
            <a:r>
              <a:rPr lang="es-ES" sz="1350" b="1" dirty="0"/>
              <a:t> </a:t>
            </a:r>
          </a:p>
        </p:txBody>
      </p:sp>
      <p:pic>
        <p:nvPicPr>
          <p:cNvPr id="5" name="Imagen 4"/>
          <p:cNvPicPr>
            <a:picLocks noChangeAspect="1"/>
          </p:cNvPicPr>
          <p:nvPr/>
        </p:nvPicPr>
        <p:blipFill rotWithShape="1">
          <a:blip r:embed="rId3"/>
          <a:srcRect b="4025"/>
          <a:stretch/>
        </p:blipFill>
        <p:spPr>
          <a:xfrm>
            <a:off x="2051720" y="1988840"/>
            <a:ext cx="5486400" cy="3510390"/>
          </a:xfrm>
          <a:prstGeom prst="rect">
            <a:avLst/>
          </a:prstGeom>
        </p:spPr>
      </p:pic>
    </p:spTree>
    <p:extLst>
      <p:ext uri="{BB962C8B-B14F-4D97-AF65-F5344CB8AC3E}">
        <p14:creationId xmlns:p14="http://schemas.microsoft.com/office/powerpoint/2010/main" val="2602157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486"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Marcador de número de diapositiva 5"/>
          <p:cNvSpPr>
            <a:spLocks noGrp="1"/>
          </p:cNvSpPr>
          <p:nvPr>
            <p:ph type="sldNum" sz="quarter" idx="12"/>
          </p:nvPr>
        </p:nvSpPr>
        <p:spPr>
          <a:xfrm>
            <a:off x="7924800" y="6356350"/>
            <a:ext cx="762000" cy="365125"/>
          </a:xfrm>
        </p:spPr>
        <p:txBody>
          <a:bodyPr/>
          <a:lstStyle/>
          <a:p>
            <a:fld id="{BCECDAE5-3B81-401B-AAD2-D1C88E068655}" type="slidenum">
              <a:rPr lang="en-GB" smtClean="0">
                <a:latin typeface="+mj-lt"/>
              </a:rPr>
              <a:pPr/>
              <a:t>14</a:t>
            </a:fld>
            <a:endParaRPr lang="en-GB" dirty="0">
              <a:latin typeface="+mj-lt"/>
            </a:endParaRPr>
          </a:p>
        </p:txBody>
      </p:sp>
      <p:sp>
        <p:nvSpPr>
          <p:cNvPr id="26" name="1 Título"/>
          <p:cNvSpPr txBox="1">
            <a:spLocks/>
          </p:cNvSpPr>
          <p:nvPr/>
        </p:nvSpPr>
        <p:spPr>
          <a:xfrm>
            <a:off x="3203848" y="404664"/>
            <a:ext cx="5904656"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The traditional commerce’s digitisation is also within our priorities</a:t>
            </a:r>
            <a:endParaRPr lang="en-GB" sz="2200" b="1" dirty="0">
              <a:solidFill>
                <a:srgbClr val="0070C0"/>
              </a:solidFill>
              <a:ea typeface="+mn-ea"/>
              <a:cs typeface="+mn-cs"/>
            </a:endParaRPr>
          </a:p>
        </p:txBody>
      </p:sp>
      <p:pic>
        <p:nvPicPr>
          <p:cNvPr id="2" name="Imagen 1"/>
          <p:cNvPicPr>
            <a:picLocks noChangeAspect="1"/>
          </p:cNvPicPr>
          <p:nvPr/>
        </p:nvPicPr>
        <p:blipFill rotWithShape="1">
          <a:blip r:embed="rId7"/>
          <a:srcRect l="48824" t="23261" r="12196" b="53478"/>
          <a:stretch/>
        </p:blipFill>
        <p:spPr>
          <a:xfrm>
            <a:off x="449423" y="5229200"/>
            <a:ext cx="2643764" cy="782544"/>
          </a:xfrm>
          <a:prstGeom prst="rect">
            <a:avLst/>
          </a:prstGeom>
        </p:spPr>
      </p:pic>
      <p:sp>
        <p:nvSpPr>
          <p:cNvPr id="20" name="Triángulo isósceles 19"/>
          <p:cNvSpPr/>
          <p:nvPr/>
        </p:nvSpPr>
        <p:spPr>
          <a:xfrm rot="16200000" flipH="1" flipV="1">
            <a:off x="2537724" y="2326046"/>
            <a:ext cx="1697070"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riángulo isósceles 21"/>
          <p:cNvSpPr/>
          <p:nvPr/>
        </p:nvSpPr>
        <p:spPr>
          <a:xfrm rot="16200000" flipH="1" flipV="1">
            <a:off x="1883026" y="4983717"/>
            <a:ext cx="3006464"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Elipse 5"/>
          <p:cNvSpPr/>
          <p:nvPr/>
        </p:nvSpPr>
        <p:spPr>
          <a:xfrm>
            <a:off x="388592" y="1916832"/>
            <a:ext cx="936104" cy="8640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Elipse 26"/>
          <p:cNvSpPr/>
          <p:nvPr/>
        </p:nvSpPr>
        <p:spPr>
          <a:xfrm>
            <a:off x="899592" y="1664872"/>
            <a:ext cx="612000" cy="612000"/>
          </a:xfrm>
          <a:prstGeom prst="ellipse">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Elipse 27"/>
          <p:cNvSpPr/>
          <p:nvPr/>
        </p:nvSpPr>
        <p:spPr>
          <a:xfrm>
            <a:off x="1079640" y="2528928"/>
            <a:ext cx="252000" cy="252000"/>
          </a:xfrm>
          <a:prstGeom prst="ellipse">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35"/>
          <p:cNvSpPr txBox="1"/>
          <p:nvPr/>
        </p:nvSpPr>
        <p:spPr>
          <a:xfrm>
            <a:off x="1468603" y="1988840"/>
            <a:ext cx="1834708" cy="835219"/>
          </a:xfrm>
          <a:prstGeom prst="rect">
            <a:avLst/>
          </a:prstGeom>
          <a:noFill/>
        </p:spPr>
        <p:txBody>
          <a:bodyPr wrap="square" lIns="72000" tIns="0" rIns="0" bIns="0" rtlCol="0" anchor="ctr">
            <a:noAutofit/>
          </a:bodyPr>
          <a:lstStyle/>
          <a:p>
            <a:pPr>
              <a:lnSpc>
                <a:spcPts val="2100"/>
              </a:lnSpc>
              <a:buSzPct val="120000"/>
            </a:pPr>
            <a:r>
              <a:rPr lang="en-GB" sz="2400" b="1" dirty="0" smtClean="0">
                <a:solidFill>
                  <a:schemeClr val="bg2">
                    <a:lumMod val="10000"/>
                  </a:schemeClr>
                </a:solidFill>
                <a:latin typeface="+mj-lt"/>
                <a:cs typeface="Arial" panose="020B0604020202020204" pitchFamily="34" charset="0"/>
              </a:rPr>
              <a:t>Commerce</a:t>
            </a:r>
          </a:p>
          <a:p>
            <a:pPr>
              <a:lnSpc>
                <a:spcPts val="2100"/>
              </a:lnSpc>
              <a:buSzPct val="120000"/>
            </a:pPr>
            <a:r>
              <a:rPr lang="en-GB" sz="2400" b="1" dirty="0">
                <a:solidFill>
                  <a:schemeClr val="bg2">
                    <a:lumMod val="10000"/>
                  </a:schemeClr>
                </a:solidFill>
                <a:latin typeface="+mj-lt"/>
                <a:cs typeface="Arial" panose="020B0604020202020204" pitchFamily="34" charset="0"/>
              </a:rPr>
              <a:t>4.0 Observatory</a:t>
            </a:r>
          </a:p>
        </p:txBody>
      </p:sp>
      <p:sp>
        <p:nvSpPr>
          <p:cNvPr id="31" name="CuadroTexto 30"/>
          <p:cNvSpPr txBox="1"/>
          <p:nvPr/>
        </p:nvSpPr>
        <p:spPr>
          <a:xfrm>
            <a:off x="4109930" y="1628800"/>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Public-private debate forum</a:t>
            </a:r>
            <a:endParaRPr lang="en-GB" dirty="0">
              <a:solidFill>
                <a:schemeClr val="accent1">
                  <a:lumMod val="50000"/>
                </a:schemeClr>
              </a:solidFill>
              <a:latin typeface="+mj-lt"/>
            </a:endParaRPr>
          </a:p>
        </p:txBody>
      </p:sp>
      <p:sp>
        <p:nvSpPr>
          <p:cNvPr id="32" name="Elipse 31"/>
          <p:cNvSpPr/>
          <p:nvPr/>
        </p:nvSpPr>
        <p:spPr>
          <a:xfrm>
            <a:off x="3965922" y="1723757"/>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CuadroTexto 32"/>
          <p:cNvSpPr txBox="1"/>
          <p:nvPr/>
        </p:nvSpPr>
        <p:spPr>
          <a:xfrm>
            <a:off x="4112931" y="2636912"/>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Trend analysis</a:t>
            </a:r>
            <a:endParaRPr lang="en-GB" dirty="0">
              <a:solidFill>
                <a:schemeClr val="accent1">
                  <a:lumMod val="50000"/>
                </a:schemeClr>
              </a:solidFill>
              <a:latin typeface="+mj-lt"/>
            </a:endParaRPr>
          </a:p>
        </p:txBody>
      </p:sp>
      <p:sp>
        <p:nvSpPr>
          <p:cNvPr id="34" name="Elipse 33"/>
          <p:cNvSpPr/>
          <p:nvPr/>
        </p:nvSpPr>
        <p:spPr>
          <a:xfrm>
            <a:off x="3968923" y="2731869"/>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CuadroTexto 34"/>
          <p:cNvSpPr txBox="1"/>
          <p:nvPr/>
        </p:nvSpPr>
        <p:spPr>
          <a:xfrm>
            <a:off x="4112931" y="3054142"/>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Identification of best practices</a:t>
            </a:r>
            <a:endParaRPr lang="en-GB" dirty="0">
              <a:solidFill>
                <a:schemeClr val="accent1">
                  <a:lumMod val="50000"/>
                </a:schemeClr>
              </a:solidFill>
              <a:latin typeface="+mj-lt"/>
            </a:endParaRPr>
          </a:p>
        </p:txBody>
      </p:sp>
      <p:sp>
        <p:nvSpPr>
          <p:cNvPr id="36" name="Elipse 35"/>
          <p:cNvSpPr/>
          <p:nvPr/>
        </p:nvSpPr>
        <p:spPr>
          <a:xfrm>
            <a:off x="3968923" y="3149099"/>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CuadroTexto 36"/>
          <p:cNvSpPr txBox="1"/>
          <p:nvPr/>
        </p:nvSpPr>
        <p:spPr>
          <a:xfrm>
            <a:off x="4109930" y="2120368"/>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Strengthening of proximity commerce</a:t>
            </a:r>
            <a:endParaRPr lang="en-GB" dirty="0">
              <a:solidFill>
                <a:schemeClr val="accent1">
                  <a:lumMod val="50000"/>
                </a:schemeClr>
              </a:solidFill>
              <a:latin typeface="+mj-lt"/>
            </a:endParaRPr>
          </a:p>
        </p:txBody>
      </p:sp>
      <p:sp>
        <p:nvSpPr>
          <p:cNvPr id="38" name="Elipse 37"/>
          <p:cNvSpPr/>
          <p:nvPr/>
        </p:nvSpPr>
        <p:spPr>
          <a:xfrm>
            <a:off x="3968923" y="2218328"/>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CuadroTexto 38"/>
          <p:cNvSpPr txBox="1"/>
          <p:nvPr/>
        </p:nvSpPr>
        <p:spPr>
          <a:xfrm>
            <a:off x="3563888" y="3527561"/>
            <a:ext cx="5077592" cy="784830"/>
          </a:xfrm>
          <a:prstGeom prst="rect">
            <a:avLst/>
          </a:prstGeom>
          <a:noFill/>
        </p:spPr>
        <p:txBody>
          <a:bodyPr wrap="square" rtlCol="0">
            <a:spAutoFit/>
          </a:bodyPr>
          <a:lstStyle/>
          <a:p>
            <a:pPr>
              <a:lnSpc>
                <a:spcPts val="1800"/>
              </a:lnSpc>
            </a:pPr>
            <a:r>
              <a:rPr lang="en-GB" dirty="0" smtClean="0">
                <a:solidFill>
                  <a:schemeClr val="accent1">
                    <a:lumMod val="50000"/>
                  </a:schemeClr>
                </a:solidFill>
                <a:latin typeface="+mj-lt"/>
              </a:rPr>
              <a:t>Supporting the small commerce’s digital transformation to favour its adaptation to new commercial schemes and consuming habits</a:t>
            </a:r>
            <a:endParaRPr lang="en-GB" dirty="0">
              <a:solidFill>
                <a:schemeClr val="accent1">
                  <a:lumMod val="50000"/>
                </a:schemeClr>
              </a:solidFill>
              <a:latin typeface="+mj-lt"/>
            </a:endParaRPr>
          </a:p>
        </p:txBody>
      </p:sp>
      <p:sp>
        <p:nvSpPr>
          <p:cNvPr id="41" name="TextBox 36"/>
          <p:cNvSpPr txBox="1"/>
          <p:nvPr/>
        </p:nvSpPr>
        <p:spPr>
          <a:xfrm>
            <a:off x="3678261" y="4536179"/>
            <a:ext cx="367467" cy="494569"/>
          </a:xfrm>
          <a:prstGeom prst="rect">
            <a:avLst/>
          </a:prstGeom>
          <a:noFill/>
        </p:spPr>
        <p:txBody>
          <a:bodyPr wrap="square" lIns="0" tIns="0" rIns="0" bIns="0" rtlCol="0">
            <a:noAutofit/>
          </a:bodyPr>
          <a:lstStyle/>
          <a:p>
            <a:r>
              <a:rPr lang="en-GB" sz="2800" b="1" dirty="0" smtClean="0">
                <a:solidFill>
                  <a:srgbClr val="0070C0"/>
                </a:solidFill>
                <a:latin typeface="+mj-lt"/>
              </a:rPr>
              <a:t>01</a:t>
            </a:r>
            <a:endParaRPr lang="en-GB" sz="2800" dirty="0">
              <a:solidFill>
                <a:srgbClr val="0070C0"/>
              </a:solidFill>
              <a:latin typeface="+mj-lt"/>
            </a:endParaRPr>
          </a:p>
        </p:txBody>
      </p:sp>
      <p:sp>
        <p:nvSpPr>
          <p:cNvPr id="42" name="CuadroTexto 41"/>
          <p:cNvSpPr txBox="1"/>
          <p:nvPr/>
        </p:nvSpPr>
        <p:spPr>
          <a:xfrm>
            <a:off x="4038301" y="4382676"/>
            <a:ext cx="1470797" cy="788036"/>
          </a:xfrm>
          <a:prstGeom prst="rect">
            <a:avLst/>
          </a:prstGeom>
          <a:noFill/>
        </p:spPr>
        <p:txBody>
          <a:bodyPr wrap="square" rtlCol="0">
            <a:spAutoFit/>
          </a:bodyPr>
          <a:lstStyle/>
          <a:p>
            <a:pPr>
              <a:lnSpc>
                <a:spcPts val="1800"/>
              </a:lnSpc>
            </a:pPr>
            <a:r>
              <a:rPr lang="en-GB" dirty="0" smtClean="0">
                <a:solidFill>
                  <a:schemeClr val="accent1">
                    <a:lumMod val="50000"/>
                  </a:schemeClr>
                </a:solidFill>
                <a:latin typeface="+mj-lt"/>
              </a:rPr>
              <a:t>Commercial innovation program</a:t>
            </a:r>
            <a:endParaRPr lang="en-GB" dirty="0">
              <a:solidFill>
                <a:schemeClr val="accent1">
                  <a:lumMod val="50000"/>
                </a:schemeClr>
              </a:solidFill>
              <a:latin typeface="+mj-lt"/>
            </a:endParaRPr>
          </a:p>
        </p:txBody>
      </p:sp>
      <p:sp>
        <p:nvSpPr>
          <p:cNvPr id="44" name="2 Marcador de contenido"/>
          <p:cNvSpPr txBox="1">
            <a:spLocks/>
          </p:cNvSpPr>
          <p:nvPr/>
        </p:nvSpPr>
        <p:spPr>
          <a:xfrm>
            <a:off x="5467369" y="4427724"/>
            <a:ext cx="3353103" cy="747041"/>
          </a:xfrm>
          <a:prstGeom prst="rect">
            <a:avLst/>
          </a:prstGeom>
          <a:solidFill>
            <a:srgbClr val="EFFBFF"/>
          </a:solidFill>
          <a:ln w="12700">
            <a:solidFill>
              <a:schemeClr val="bg1"/>
            </a:solidFill>
          </a:ln>
        </p:spPr>
        <p:txBody>
          <a:bodyPr vert="horz" wrap="square" lIns="72000" tIns="36000" rIns="36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600"/>
              </a:lnSpc>
              <a:spcBef>
                <a:spcPts val="600"/>
              </a:spcBef>
              <a:spcAft>
                <a:spcPts val="600"/>
              </a:spcAft>
              <a:buNone/>
            </a:pPr>
            <a:r>
              <a:rPr lang="en-GB" sz="1400" dirty="0" smtClean="0">
                <a:solidFill>
                  <a:schemeClr val="accent1">
                    <a:lumMod val="50000"/>
                  </a:schemeClr>
                </a:solidFill>
                <a:latin typeface="+mj-lt"/>
              </a:rPr>
              <a:t>Analysis to provide strategic, innovative and digital recommendations for the management of the establishment</a:t>
            </a:r>
            <a:endParaRPr lang="en-GB" sz="900" dirty="0">
              <a:solidFill>
                <a:schemeClr val="accent1">
                  <a:lumMod val="50000"/>
                </a:schemeClr>
              </a:solidFill>
              <a:latin typeface="+mj-lt"/>
            </a:endParaRPr>
          </a:p>
        </p:txBody>
      </p:sp>
      <p:sp>
        <p:nvSpPr>
          <p:cNvPr id="45" name="TextBox 36"/>
          <p:cNvSpPr txBox="1"/>
          <p:nvPr/>
        </p:nvSpPr>
        <p:spPr>
          <a:xfrm>
            <a:off x="3679329" y="5506939"/>
            <a:ext cx="367467" cy="494569"/>
          </a:xfrm>
          <a:prstGeom prst="rect">
            <a:avLst/>
          </a:prstGeom>
          <a:noFill/>
        </p:spPr>
        <p:txBody>
          <a:bodyPr wrap="square" lIns="0" tIns="0" rIns="0" bIns="0" rtlCol="0">
            <a:noAutofit/>
          </a:bodyPr>
          <a:lstStyle/>
          <a:p>
            <a:r>
              <a:rPr lang="en-GB" sz="2800" b="1" dirty="0" smtClean="0">
                <a:solidFill>
                  <a:srgbClr val="0070C0"/>
                </a:solidFill>
                <a:latin typeface="+mj-lt"/>
              </a:rPr>
              <a:t>02</a:t>
            </a:r>
            <a:endParaRPr lang="en-GB" sz="2800" dirty="0">
              <a:solidFill>
                <a:srgbClr val="0070C0"/>
              </a:solidFill>
              <a:latin typeface="+mj-lt"/>
            </a:endParaRPr>
          </a:p>
        </p:txBody>
      </p:sp>
      <p:sp>
        <p:nvSpPr>
          <p:cNvPr id="46" name="CuadroTexto 45"/>
          <p:cNvSpPr txBox="1"/>
          <p:nvPr/>
        </p:nvSpPr>
        <p:spPr>
          <a:xfrm>
            <a:off x="4039369" y="5353436"/>
            <a:ext cx="1546076" cy="1018869"/>
          </a:xfrm>
          <a:prstGeom prst="rect">
            <a:avLst/>
          </a:prstGeom>
          <a:noFill/>
        </p:spPr>
        <p:txBody>
          <a:bodyPr wrap="square" rtlCol="0">
            <a:spAutoFit/>
          </a:bodyPr>
          <a:lstStyle/>
          <a:p>
            <a:pPr>
              <a:lnSpc>
                <a:spcPts val="1800"/>
              </a:lnSpc>
            </a:pPr>
            <a:r>
              <a:rPr lang="en-GB" dirty="0" smtClean="0">
                <a:solidFill>
                  <a:schemeClr val="accent1">
                    <a:lumMod val="50000"/>
                  </a:schemeClr>
                </a:solidFill>
                <a:latin typeface="+mj-lt"/>
              </a:rPr>
              <a:t>Commercial capacity-enhancement program</a:t>
            </a:r>
            <a:endParaRPr lang="en-GB" dirty="0">
              <a:solidFill>
                <a:schemeClr val="accent1">
                  <a:lumMod val="50000"/>
                </a:schemeClr>
              </a:solidFill>
              <a:latin typeface="+mj-lt"/>
            </a:endParaRPr>
          </a:p>
        </p:txBody>
      </p:sp>
      <p:sp>
        <p:nvSpPr>
          <p:cNvPr id="47" name="2 Marcador de contenido"/>
          <p:cNvSpPr txBox="1">
            <a:spLocks/>
          </p:cNvSpPr>
          <p:nvPr/>
        </p:nvSpPr>
        <p:spPr>
          <a:xfrm>
            <a:off x="5467369" y="5343559"/>
            <a:ext cx="3353103" cy="821745"/>
          </a:xfrm>
          <a:prstGeom prst="rect">
            <a:avLst/>
          </a:prstGeom>
          <a:solidFill>
            <a:srgbClr val="EFFBFF"/>
          </a:solidFill>
          <a:ln w="12700">
            <a:solidFill>
              <a:schemeClr val="bg1"/>
            </a:solidFill>
          </a:ln>
        </p:spPr>
        <p:txBody>
          <a:bodyPr vert="horz" wrap="square" lIns="72000" tIns="36000" rIns="36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600"/>
              </a:lnSpc>
              <a:spcBef>
                <a:spcPts val="600"/>
              </a:spcBef>
              <a:spcAft>
                <a:spcPts val="600"/>
              </a:spcAft>
              <a:buNone/>
            </a:pPr>
            <a:r>
              <a:rPr lang="en-GB" sz="1400" dirty="0" smtClean="0">
                <a:solidFill>
                  <a:schemeClr val="accent1">
                    <a:lumMod val="50000"/>
                  </a:schemeClr>
                </a:solidFill>
                <a:latin typeface="+mj-lt"/>
              </a:rPr>
              <a:t>Collective capacity-enhancement actions in areas like the digital customer, e-commerce, digital marketing, tourism of purchases or sales techniques</a:t>
            </a:r>
            <a:endParaRPr lang="en-GB" sz="900" dirty="0">
              <a:solidFill>
                <a:schemeClr val="accent1">
                  <a:lumMod val="50000"/>
                </a:schemeClr>
              </a:solidFill>
              <a:latin typeface="+mj-lt"/>
            </a:endParaRPr>
          </a:p>
        </p:txBody>
      </p:sp>
      <p:sp>
        <p:nvSpPr>
          <p:cNvPr id="48" name="CuadroTexto 47"/>
          <p:cNvSpPr txBox="1"/>
          <p:nvPr/>
        </p:nvSpPr>
        <p:spPr>
          <a:xfrm>
            <a:off x="918775" y="4142805"/>
            <a:ext cx="1716997" cy="284693"/>
          </a:xfrm>
          <a:prstGeom prst="rect">
            <a:avLst/>
          </a:prstGeom>
          <a:noFill/>
        </p:spPr>
        <p:txBody>
          <a:bodyPr wrap="square" rtlCol="0">
            <a:spAutoFit/>
          </a:bodyPr>
          <a:lstStyle/>
          <a:p>
            <a:pPr algn="ctr">
              <a:lnSpc>
                <a:spcPts val="1500"/>
              </a:lnSpc>
            </a:pPr>
            <a:r>
              <a:rPr lang="en-GB" sz="2400" b="1" dirty="0" smtClean="0">
                <a:latin typeface="+mj-lt"/>
              </a:rPr>
              <a:t>Agreement</a:t>
            </a:r>
            <a:endParaRPr lang="en-GB" sz="2400" b="1" dirty="0">
              <a:latin typeface="+mj-lt"/>
            </a:endParaRPr>
          </a:p>
        </p:txBody>
      </p:sp>
      <p:pic>
        <p:nvPicPr>
          <p:cNvPr id="83407" name="Picture 463"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 t="28764" r="2368" b="29532"/>
          <a:stretch/>
        </p:blipFill>
        <p:spPr bwMode="auto">
          <a:xfrm>
            <a:off x="404263" y="4488368"/>
            <a:ext cx="2899048" cy="62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28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CECDAE5-3B81-401B-AAD2-D1C88E068655}" type="slidenum">
              <a:rPr lang="en-GB" smtClean="0"/>
              <a:pPr/>
              <a:t>15</a:t>
            </a:fld>
            <a:endParaRPr lang="en-GB" dirty="0"/>
          </a:p>
        </p:txBody>
      </p:sp>
      <p:pic>
        <p:nvPicPr>
          <p:cNvPr id="188418" name="Picture 2" descr="Destinos turÃ­sticos intelig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58477"/>
            <a:ext cx="3492431" cy="1002457"/>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203848" y="404664"/>
            <a:ext cx="5904656"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Technology eases the sustainability of touristic destinations and the quality of visitor’s experience</a:t>
            </a:r>
            <a:endParaRPr lang="en-GB" sz="2200" b="1" dirty="0">
              <a:solidFill>
                <a:srgbClr val="0070C0"/>
              </a:solidFill>
              <a:ea typeface="+mn-ea"/>
              <a:cs typeface="+mn-cs"/>
            </a:endParaRPr>
          </a:p>
        </p:txBody>
      </p:sp>
      <p:sp>
        <p:nvSpPr>
          <p:cNvPr id="18" name="CuadroTexto 17"/>
          <p:cNvSpPr txBox="1"/>
          <p:nvPr/>
        </p:nvSpPr>
        <p:spPr>
          <a:xfrm>
            <a:off x="3952590" y="1556792"/>
            <a:ext cx="4651858" cy="369332"/>
          </a:xfrm>
          <a:prstGeom prst="rect">
            <a:avLst/>
          </a:prstGeom>
          <a:solidFill>
            <a:srgbClr val="0F6FC6"/>
          </a:solidFill>
        </p:spPr>
        <p:txBody>
          <a:bodyPr wrap="square" lIns="0" rIns="0" rtlCol="0">
            <a:spAutoFit/>
          </a:bodyPr>
          <a:lstStyle/>
          <a:p>
            <a:pPr algn="ctr"/>
            <a:r>
              <a:rPr lang="en-GB" b="1" dirty="0" smtClean="0">
                <a:solidFill>
                  <a:schemeClr val="bg1"/>
                </a:solidFill>
                <a:latin typeface="+mj-lt"/>
                <a:cs typeface="Arial" panose="020B0604020202020204" pitchFamily="34" charset="0"/>
              </a:rPr>
              <a:t>Objectives</a:t>
            </a:r>
          </a:p>
        </p:txBody>
      </p:sp>
      <p:sp>
        <p:nvSpPr>
          <p:cNvPr id="19" name="CuadroTexto 18"/>
          <p:cNvSpPr txBox="1"/>
          <p:nvPr/>
        </p:nvSpPr>
        <p:spPr>
          <a:xfrm>
            <a:off x="4211960" y="2058532"/>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Destination’s sustainable development</a:t>
            </a:r>
            <a:endParaRPr lang="en-GB" dirty="0">
              <a:solidFill>
                <a:schemeClr val="accent1">
                  <a:lumMod val="50000"/>
                </a:schemeClr>
              </a:solidFill>
              <a:latin typeface="+mj-lt"/>
            </a:endParaRPr>
          </a:p>
        </p:txBody>
      </p:sp>
      <p:sp>
        <p:nvSpPr>
          <p:cNvPr id="2" name="Elipse 1"/>
          <p:cNvSpPr/>
          <p:nvPr/>
        </p:nvSpPr>
        <p:spPr>
          <a:xfrm>
            <a:off x="4067952" y="2153489"/>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CuadroTexto 19"/>
          <p:cNvSpPr txBox="1"/>
          <p:nvPr/>
        </p:nvSpPr>
        <p:spPr>
          <a:xfrm>
            <a:off x="4211952" y="2448288"/>
            <a:ext cx="3814870"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Accessibility for all</a:t>
            </a:r>
            <a:endParaRPr lang="en-GB" dirty="0">
              <a:solidFill>
                <a:schemeClr val="accent1">
                  <a:lumMod val="50000"/>
                </a:schemeClr>
              </a:solidFill>
              <a:latin typeface="+mj-lt"/>
            </a:endParaRPr>
          </a:p>
        </p:txBody>
      </p:sp>
      <p:sp>
        <p:nvSpPr>
          <p:cNvPr id="21" name="Elipse 20"/>
          <p:cNvSpPr/>
          <p:nvPr/>
        </p:nvSpPr>
        <p:spPr>
          <a:xfrm>
            <a:off x="4067944" y="2543245"/>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uadroTexto 21"/>
          <p:cNvSpPr txBox="1"/>
          <p:nvPr/>
        </p:nvSpPr>
        <p:spPr>
          <a:xfrm>
            <a:off x="4211952" y="2876997"/>
            <a:ext cx="4030834"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Visitor’s integration into the environment</a:t>
            </a:r>
            <a:endParaRPr lang="en-GB" dirty="0">
              <a:solidFill>
                <a:schemeClr val="accent1">
                  <a:lumMod val="50000"/>
                </a:schemeClr>
              </a:solidFill>
              <a:latin typeface="+mj-lt"/>
            </a:endParaRPr>
          </a:p>
        </p:txBody>
      </p:sp>
      <p:sp>
        <p:nvSpPr>
          <p:cNvPr id="23" name="Elipse 22"/>
          <p:cNvSpPr/>
          <p:nvPr/>
        </p:nvSpPr>
        <p:spPr>
          <a:xfrm>
            <a:off x="4067944" y="2971954"/>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CuadroTexto 23"/>
          <p:cNvSpPr txBox="1"/>
          <p:nvPr/>
        </p:nvSpPr>
        <p:spPr>
          <a:xfrm>
            <a:off x="4211952" y="3309045"/>
            <a:ext cx="4474848"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Improvement of residents’ quality of life</a:t>
            </a:r>
            <a:endParaRPr lang="en-GB" dirty="0">
              <a:solidFill>
                <a:schemeClr val="accent1">
                  <a:lumMod val="50000"/>
                </a:schemeClr>
              </a:solidFill>
              <a:latin typeface="+mj-lt"/>
            </a:endParaRPr>
          </a:p>
        </p:txBody>
      </p:sp>
      <p:sp>
        <p:nvSpPr>
          <p:cNvPr id="25" name="Elipse 24"/>
          <p:cNvSpPr/>
          <p:nvPr/>
        </p:nvSpPr>
        <p:spPr>
          <a:xfrm>
            <a:off x="4067944" y="3404002"/>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2 Marcador de contenido"/>
          <p:cNvSpPr txBox="1">
            <a:spLocks/>
          </p:cNvSpPr>
          <p:nvPr/>
        </p:nvSpPr>
        <p:spPr>
          <a:xfrm>
            <a:off x="323528" y="2448288"/>
            <a:ext cx="3321180" cy="2713736"/>
          </a:xfrm>
          <a:prstGeom prst="rect">
            <a:avLst/>
          </a:prstGeom>
          <a:solidFill>
            <a:srgbClr val="EFFBFF"/>
          </a:solidFill>
          <a:ln w="12700">
            <a:solidFill>
              <a:schemeClr val="bg1"/>
            </a:solidFill>
          </a:ln>
        </p:spPr>
        <p:txBody>
          <a:bodyPr vert="horz" wrap="square" lIns="216000" tIns="36000" rIns="216000" bIns="72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800"/>
              </a:lnSpc>
              <a:spcBef>
                <a:spcPts val="600"/>
              </a:spcBef>
              <a:spcAft>
                <a:spcPts val="600"/>
              </a:spcAft>
              <a:buNone/>
            </a:pPr>
            <a:r>
              <a:rPr lang="en-GB" sz="1600" dirty="0" smtClean="0">
                <a:solidFill>
                  <a:schemeClr val="accent1">
                    <a:lumMod val="50000"/>
                  </a:schemeClr>
                </a:solidFill>
                <a:latin typeface="+mj-lt"/>
              </a:rPr>
              <a:t>The Intelligent Touristic Destination Network eases the </a:t>
            </a:r>
            <a:r>
              <a:rPr lang="en-GB" sz="1600" b="1" dirty="0" smtClean="0">
                <a:solidFill>
                  <a:schemeClr val="accent1">
                    <a:lumMod val="50000"/>
                  </a:schemeClr>
                </a:solidFill>
                <a:latin typeface="+mj-lt"/>
              </a:rPr>
              <a:t>incorporation of innovations </a:t>
            </a:r>
            <a:r>
              <a:rPr lang="en-GB" sz="1600" dirty="0" smtClean="0">
                <a:solidFill>
                  <a:schemeClr val="accent1">
                    <a:lumMod val="50000"/>
                  </a:schemeClr>
                </a:solidFill>
                <a:latin typeface="+mj-lt"/>
              </a:rPr>
              <a:t>in destinations and promotes the </a:t>
            </a:r>
            <a:r>
              <a:rPr lang="en-GB" sz="1600" b="1" dirty="0" smtClean="0">
                <a:solidFill>
                  <a:schemeClr val="accent1">
                    <a:lumMod val="50000"/>
                  </a:schemeClr>
                </a:solidFill>
                <a:latin typeface="+mj-lt"/>
              </a:rPr>
              <a:t>collaboration of all the key actors</a:t>
            </a:r>
            <a:r>
              <a:rPr lang="en-GB" sz="1600" dirty="0" smtClean="0">
                <a:solidFill>
                  <a:schemeClr val="accent1">
                    <a:lumMod val="50000"/>
                  </a:schemeClr>
                </a:solidFill>
                <a:latin typeface="+mj-lt"/>
              </a:rPr>
              <a:t>. It comprises </a:t>
            </a:r>
            <a:r>
              <a:rPr lang="en-GB" sz="1600" b="1" dirty="0" smtClean="0">
                <a:solidFill>
                  <a:schemeClr val="accent1">
                    <a:lumMod val="50000"/>
                  </a:schemeClr>
                </a:solidFill>
                <a:latin typeface="+mj-lt"/>
              </a:rPr>
              <a:t>60 municipalities and institutional members</a:t>
            </a:r>
          </a:p>
          <a:p>
            <a:pPr marL="27432" indent="0">
              <a:lnSpc>
                <a:spcPts val="1800"/>
              </a:lnSpc>
              <a:spcBef>
                <a:spcPts val="600"/>
              </a:spcBef>
              <a:spcAft>
                <a:spcPts val="600"/>
              </a:spcAft>
              <a:buNone/>
            </a:pPr>
            <a:r>
              <a:rPr lang="en-GB" sz="1600" dirty="0" smtClean="0">
                <a:solidFill>
                  <a:schemeClr val="accent1">
                    <a:lumMod val="50000"/>
                  </a:schemeClr>
                </a:solidFill>
                <a:latin typeface="+mj-lt"/>
              </a:rPr>
              <a:t>Spain is positioned as the world leader in the development of intelligent touristic destinations.</a:t>
            </a:r>
            <a:endParaRPr lang="en-GB" sz="1600" dirty="0">
              <a:solidFill>
                <a:schemeClr val="accent1">
                  <a:lumMod val="50000"/>
                </a:schemeClr>
              </a:solidFill>
              <a:latin typeface="+mj-lt"/>
            </a:endParaRPr>
          </a:p>
        </p:txBody>
      </p:sp>
      <p:sp>
        <p:nvSpPr>
          <p:cNvPr id="29" name="CuadroTexto 28"/>
          <p:cNvSpPr txBox="1"/>
          <p:nvPr/>
        </p:nvSpPr>
        <p:spPr>
          <a:xfrm>
            <a:off x="3952590" y="3779748"/>
            <a:ext cx="4651858" cy="369332"/>
          </a:xfrm>
          <a:prstGeom prst="rect">
            <a:avLst/>
          </a:prstGeom>
          <a:solidFill>
            <a:srgbClr val="0F6FC6"/>
          </a:solidFill>
        </p:spPr>
        <p:txBody>
          <a:bodyPr wrap="square" lIns="0" rIns="0" rtlCol="0">
            <a:spAutoFit/>
          </a:bodyPr>
          <a:lstStyle/>
          <a:p>
            <a:pPr algn="ctr"/>
            <a:r>
              <a:rPr lang="en-GB" b="1" dirty="0" smtClean="0">
                <a:solidFill>
                  <a:schemeClr val="bg1"/>
                </a:solidFill>
                <a:latin typeface="+mj-lt"/>
                <a:cs typeface="Arial" panose="020B0604020202020204" pitchFamily="34" charset="0"/>
              </a:rPr>
              <a:t>Axes</a:t>
            </a:r>
          </a:p>
        </p:txBody>
      </p:sp>
      <p:grpSp>
        <p:nvGrpSpPr>
          <p:cNvPr id="3" name="Grupo 2"/>
          <p:cNvGrpSpPr/>
          <p:nvPr/>
        </p:nvGrpSpPr>
        <p:grpSpPr>
          <a:xfrm>
            <a:off x="4355976" y="4221088"/>
            <a:ext cx="4028614" cy="1360937"/>
            <a:chOff x="4266189" y="4413907"/>
            <a:chExt cx="4118401" cy="1795408"/>
          </a:xfrm>
        </p:grpSpPr>
        <p:pic>
          <p:nvPicPr>
            <p:cNvPr id="10" name="Imagen 9"/>
            <p:cNvPicPr>
              <a:picLocks noChangeAspect="1"/>
            </p:cNvPicPr>
            <p:nvPr/>
          </p:nvPicPr>
          <p:blipFill rotWithShape="1">
            <a:blip r:embed="rId3">
              <a:extLst>
                <a:ext uri="{BEBA8EAE-BF5A-486C-A8C5-ECC9F3942E4B}">
                  <a14:imgProps xmlns:a14="http://schemas.microsoft.com/office/drawing/2010/main">
                    <a14:imgLayer r:embed="rId4">
                      <a14:imgEffect>
                        <a14:backgroundRemoval t="45385" b="62115" l="34115" r="42188"/>
                      </a14:imgEffect>
                    </a14:imgLayer>
                  </a14:imgProps>
                </a:ext>
              </a:extLst>
            </a:blip>
            <a:srcRect l="33782" t="44342" r="57556" b="37486"/>
            <a:stretch/>
          </p:blipFill>
          <p:spPr>
            <a:xfrm>
              <a:off x="6245165" y="4413907"/>
              <a:ext cx="523637" cy="595041"/>
            </a:xfrm>
            <a:prstGeom prst="rect">
              <a:avLst/>
            </a:prstGeom>
          </p:spPr>
        </p:pic>
        <p:pic>
          <p:nvPicPr>
            <p:cNvPr id="11" name="Imagen 10"/>
            <p:cNvPicPr>
              <a:picLocks noChangeAspect="1"/>
            </p:cNvPicPr>
            <p:nvPr/>
          </p:nvPicPr>
          <p:blipFill rotWithShape="1">
            <a:blip r:embed="rId5">
              <a:extLst>
                <a:ext uri="{BEBA8EAE-BF5A-486C-A8C5-ECC9F3942E4B}">
                  <a14:imgProps xmlns:a14="http://schemas.microsoft.com/office/drawing/2010/main">
                    <a14:imgLayer r:embed="rId4">
                      <a14:imgEffect>
                        <a14:backgroundRemoval t="45096" b="62308" l="11250" r="19375"/>
                      </a14:imgEffect>
                    </a14:imgLayer>
                  </a14:imgProps>
                </a:ext>
              </a:extLst>
            </a:blip>
            <a:srcRect l="11019" t="44911" r="79531" b="37643"/>
            <a:stretch/>
          </p:blipFill>
          <p:spPr>
            <a:xfrm>
              <a:off x="4283968" y="4437112"/>
              <a:ext cx="582298" cy="582298"/>
            </a:xfrm>
            <a:prstGeom prst="rect">
              <a:avLst/>
            </a:prstGeom>
          </p:spPr>
        </p:pic>
        <p:pic>
          <p:nvPicPr>
            <p:cNvPr id="12" name="Imagen 11"/>
            <p:cNvPicPr>
              <a:picLocks noChangeAspect="1"/>
            </p:cNvPicPr>
            <p:nvPr/>
          </p:nvPicPr>
          <p:blipFill rotWithShape="1">
            <a:blip r:embed="rId6">
              <a:extLst>
                <a:ext uri="{BEBA8EAE-BF5A-486C-A8C5-ECC9F3942E4B}">
                  <a14:imgProps xmlns:a14="http://schemas.microsoft.com/office/drawing/2010/main">
                    <a14:imgLayer r:embed="rId4">
                      <a14:imgEffect>
                        <a14:backgroundRemoval t="46656" b="60612" l="57560" r="64490"/>
                      </a14:imgEffect>
                    </a14:imgLayer>
                  </a14:imgProps>
                </a:ext>
              </a:extLst>
            </a:blip>
            <a:srcRect l="56694" t="44911" r="34644" b="37643"/>
            <a:stretch/>
          </p:blipFill>
          <p:spPr>
            <a:xfrm>
              <a:off x="4266189" y="5071154"/>
              <a:ext cx="551024" cy="601117"/>
            </a:xfrm>
            <a:prstGeom prst="rect">
              <a:avLst/>
            </a:prstGeom>
          </p:spPr>
        </p:pic>
        <p:pic>
          <p:nvPicPr>
            <p:cNvPr id="13" name="Imagen 12"/>
            <p:cNvPicPr>
              <a:picLocks noChangeAspect="1"/>
            </p:cNvPicPr>
            <p:nvPr/>
          </p:nvPicPr>
          <p:blipFill rotWithShape="1">
            <a:blip r:embed="rId7">
              <a:extLst>
                <a:ext uri="{BEBA8EAE-BF5A-486C-A8C5-ECC9F3942E4B}">
                  <a14:imgProps xmlns:a14="http://schemas.microsoft.com/office/drawing/2010/main">
                    <a14:imgLayer r:embed="rId4">
                      <a14:imgEffect>
                        <a14:backgroundRemoval t="45288" b="62019" l="79792" r="87969"/>
                      </a14:imgEffect>
                    </a14:imgLayer>
                  </a14:imgProps>
                </a:ext>
              </a:extLst>
            </a:blip>
            <a:srcRect l="79531" t="44911" r="11413" b="37633"/>
            <a:stretch/>
          </p:blipFill>
          <p:spPr>
            <a:xfrm>
              <a:off x="6250473" y="5089942"/>
              <a:ext cx="541432" cy="565289"/>
            </a:xfrm>
            <a:prstGeom prst="rect">
              <a:avLst/>
            </a:prstGeom>
          </p:spPr>
        </p:pic>
        <p:sp>
          <p:nvSpPr>
            <p:cNvPr id="14" name="CuadroTexto 13"/>
            <p:cNvSpPr txBox="1"/>
            <p:nvPr/>
          </p:nvSpPr>
          <p:spPr>
            <a:xfrm>
              <a:off x="4788024" y="4569884"/>
              <a:ext cx="1298416" cy="400028"/>
            </a:xfrm>
            <a:prstGeom prst="rect">
              <a:avLst/>
            </a:prstGeom>
            <a:noFill/>
          </p:spPr>
          <p:txBody>
            <a:bodyPr wrap="square" rtlCol="0">
              <a:spAutoFit/>
            </a:bodyPr>
            <a:lstStyle/>
            <a:p>
              <a:pPr>
                <a:lnSpc>
                  <a:spcPts val="1700"/>
                </a:lnSpc>
              </a:pPr>
              <a:r>
                <a:rPr lang="en-GB" sz="1400" b="1" cap="small" dirty="0" smtClean="0">
                  <a:solidFill>
                    <a:schemeClr val="accent1">
                      <a:lumMod val="50000"/>
                    </a:schemeClr>
                  </a:solidFill>
                  <a:latin typeface="+mj-lt"/>
                </a:rPr>
                <a:t>TECHNOLOGY</a:t>
              </a:r>
            </a:p>
          </p:txBody>
        </p:sp>
        <p:sp>
          <p:nvSpPr>
            <p:cNvPr id="15" name="CuadroTexto 14"/>
            <p:cNvSpPr txBox="1"/>
            <p:nvPr/>
          </p:nvSpPr>
          <p:spPr>
            <a:xfrm>
              <a:off x="6740308" y="4550639"/>
              <a:ext cx="1644282" cy="417875"/>
            </a:xfrm>
            <a:prstGeom prst="rect">
              <a:avLst/>
            </a:prstGeom>
            <a:noFill/>
          </p:spPr>
          <p:txBody>
            <a:bodyPr wrap="square" rtlCol="0">
              <a:spAutoFit/>
            </a:bodyPr>
            <a:lstStyle/>
            <a:p>
              <a:pPr>
                <a:lnSpc>
                  <a:spcPts val="1700"/>
                </a:lnSpc>
              </a:pPr>
              <a:r>
                <a:rPr lang="en-GB" b="1" cap="small" dirty="0" smtClean="0">
                  <a:solidFill>
                    <a:schemeClr val="accent1">
                      <a:lumMod val="50000"/>
                    </a:schemeClr>
                  </a:solidFill>
                  <a:latin typeface="+mj-lt"/>
                </a:rPr>
                <a:t>sustainability</a:t>
              </a:r>
            </a:p>
          </p:txBody>
        </p:sp>
        <p:sp>
          <p:nvSpPr>
            <p:cNvPr id="16" name="CuadroTexto 15"/>
            <p:cNvSpPr txBox="1"/>
            <p:nvPr/>
          </p:nvSpPr>
          <p:spPr>
            <a:xfrm>
              <a:off x="4856404" y="5209023"/>
              <a:ext cx="1298416" cy="417875"/>
            </a:xfrm>
            <a:prstGeom prst="rect">
              <a:avLst/>
            </a:prstGeom>
            <a:noFill/>
          </p:spPr>
          <p:txBody>
            <a:bodyPr wrap="square" rtlCol="0">
              <a:spAutoFit/>
            </a:bodyPr>
            <a:lstStyle/>
            <a:p>
              <a:pPr>
                <a:lnSpc>
                  <a:spcPts val="1700"/>
                </a:lnSpc>
              </a:pPr>
              <a:r>
                <a:rPr lang="en-GB" b="1" cap="small" dirty="0" smtClean="0">
                  <a:solidFill>
                    <a:schemeClr val="accent1">
                      <a:lumMod val="50000"/>
                    </a:schemeClr>
                  </a:solidFill>
                  <a:latin typeface="+mj-lt"/>
                </a:rPr>
                <a:t>innovation</a:t>
              </a:r>
            </a:p>
          </p:txBody>
        </p:sp>
        <p:sp>
          <p:nvSpPr>
            <p:cNvPr id="17" name="CuadroTexto 16"/>
            <p:cNvSpPr txBox="1"/>
            <p:nvPr/>
          </p:nvSpPr>
          <p:spPr>
            <a:xfrm>
              <a:off x="6811368" y="5276817"/>
              <a:ext cx="1428258" cy="417875"/>
            </a:xfrm>
            <a:prstGeom prst="rect">
              <a:avLst/>
            </a:prstGeom>
            <a:noFill/>
          </p:spPr>
          <p:txBody>
            <a:bodyPr wrap="square" rtlCol="0">
              <a:spAutoFit/>
            </a:bodyPr>
            <a:lstStyle/>
            <a:p>
              <a:pPr>
                <a:lnSpc>
                  <a:spcPts val="1700"/>
                </a:lnSpc>
              </a:pPr>
              <a:r>
                <a:rPr lang="en-GB" b="1" cap="small" dirty="0" smtClean="0">
                  <a:solidFill>
                    <a:schemeClr val="accent1">
                      <a:lumMod val="50000"/>
                    </a:schemeClr>
                  </a:solidFill>
                  <a:latin typeface="+mj-lt"/>
                </a:rPr>
                <a:t>accessibility</a:t>
              </a:r>
            </a:p>
          </p:txBody>
        </p:sp>
        <p:pic>
          <p:nvPicPr>
            <p:cNvPr id="30" name="Picture 2" descr="Destinos turÃ­sticos inteligentes"/>
            <p:cNvPicPr>
              <a:picLocks noChangeAspect="1" noChangeArrowheads="1"/>
            </p:cNvPicPr>
            <p:nvPr/>
          </p:nvPicPr>
          <p:blipFill rotWithShape="1">
            <a:blip r:embed="rId2">
              <a:extLst>
                <a:ext uri="{28A0092B-C50C-407E-A947-70E740481C1C}">
                  <a14:useLocalDpi xmlns:a14="http://schemas.microsoft.com/office/drawing/2010/main" val="0"/>
                </a:ext>
              </a:extLst>
            </a:blip>
            <a:srcRect r="76612"/>
            <a:stretch/>
          </p:blipFill>
          <p:spPr bwMode="auto">
            <a:xfrm>
              <a:off x="5238074" y="5705315"/>
              <a:ext cx="410669" cy="504000"/>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5664022" y="5787427"/>
              <a:ext cx="1428258" cy="417875"/>
            </a:xfrm>
            <a:prstGeom prst="rect">
              <a:avLst/>
            </a:prstGeom>
            <a:noFill/>
          </p:spPr>
          <p:txBody>
            <a:bodyPr wrap="square" rtlCol="0">
              <a:spAutoFit/>
            </a:bodyPr>
            <a:lstStyle/>
            <a:p>
              <a:pPr>
                <a:lnSpc>
                  <a:spcPts val="1700"/>
                </a:lnSpc>
              </a:pPr>
              <a:r>
                <a:rPr lang="en-GB" b="1" cap="small" dirty="0" smtClean="0">
                  <a:solidFill>
                    <a:schemeClr val="accent1">
                      <a:lumMod val="50000"/>
                    </a:schemeClr>
                  </a:solidFill>
                  <a:latin typeface="+mj-lt"/>
                </a:rPr>
                <a:t>Governance</a:t>
              </a:r>
            </a:p>
          </p:txBody>
        </p:sp>
      </p:grpSp>
      <p:sp>
        <p:nvSpPr>
          <p:cNvPr id="27" name="2 Marcador de contenido"/>
          <p:cNvSpPr txBox="1">
            <a:spLocks/>
          </p:cNvSpPr>
          <p:nvPr/>
        </p:nvSpPr>
        <p:spPr>
          <a:xfrm>
            <a:off x="334798" y="5692572"/>
            <a:ext cx="8269650" cy="999561"/>
          </a:xfrm>
          <a:prstGeom prst="rect">
            <a:avLst/>
          </a:prstGeom>
          <a:solidFill>
            <a:srgbClr val="EFFBFF"/>
          </a:solidFill>
          <a:ln w="12700">
            <a:solidFill>
              <a:schemeClr val="bg1"/>
            </a:solidFill>
          </a:ln>
        </p:spPr>
        <p:txBody>
          <a:bodyPr vert="horz" wrap="square" lIns="216000" tIns="36000" rIns="216000" bIns="72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800"/>
              </a:lnSpc>
              <a:spcBef>
                <a:spcPts val="600"/>
              </a:spcBef>
              <a:spcAft>
                <a:spcPts val="600"/>
              </a:spcAft>
              <a:buNone/>
            </a:pPr>
            <a:r>
              <a:rPr lang="en-GB" sz="1600" dirty="0" smtClean="0">
                <a:solidFill>
                  <a:schemeClr val="accent1">
                    <a:lumMod val="50000"/>
                  </a:schemeClr>
                </a:solidFill>
                <a:latin typeface="+mj-lt"/>
              </a:rPr>
              <a:t>The UNWTO has acknowledged that “the use of technologic solutions under the intelligent touristic destination model contributes to improve the process of making informed decisions, to the prioritization of measures and to the anticipation of future scenarios, which is essential for the </a:t>
            </a:r>
            <a:r>
              <a:rPr lang="en-GB" sz="1600" b="1" dirty="0" smtClean="0">
                <a:solidFill>
                  <a:schemeClr val="accent1">
                    <a:lumMod val="50000"/>
                  </a:schemeClr>
                </a:solidFill>
                <a:latin typeface="+mj-lt"/>
              </a:rPr>
              <a:t>responsible management of Tourism and its impact</a:t>
            </a:r>
            <a:r>
              <a:rPr lang="en-GB" sz="1600" dirty="0" smtClean="0">
                <a:solidFill>
                  <a:schemeClr val="accent1">
                    <a:lumMod val="50000"/>
                  </a:schemeClr>
                </a:solidFill>
                <a:latin typeface="+mj-lt"/>
              </a:rPr>
              <a:t>”.</a:t>
            </a:r>
            <a:endParaRPr lang="en-GB" sz="1600" dirty="0">
              <a:solidFill>
                <a:schemeClr val="accent1">
                  <a:lumMod val="50000"/>
                </a:schemeClr>
              </a:solidFill>
              <a:latin typeface="+mj-lt"/>
            </a:endParaRPr>
          </a:p>
        </p:txBody>
      </p:sp>
    </p:spTree>
    <p:extLst>
      <p:ext uri="{BB962C8B-B14F-4D97-AF65-F5344CB8AC3E}">
        <p14:creationId xmlns:p14="http://schemas.microsoft.com/office/powerpoint/2010/main" val="672468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CECDAE5-3B81-401B-AAD2-D1C88E068655}" type="slidenum">
              <a:rPr lang="en-GB" smtClean="0"/>
              <a:pPr/>
              <a:t>16</a:t>
            </a:fld>
            <a:endParaRPr lang="en-GB" dirty="0"/>
          </a:p>
        </p:txBody>
      </p:sp>
      <p:sp>
        <p:nvSpPr>
          <p:cNvPr id="6" name="1 Título"/>
          <p:cNvSpPr txBox="1">
            <a:spLocks/>
          </p:cNvSpPr>
          <p:nvPr/>
        </p:nvSpPr>
        <p:spPr>
          <a:xfrm>
            <a:off x="3203848" y="404664"/>
            <a:ext cx="5904656"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Talent development, attraction and retention is critical</a:t>
            </a:r>
          </a:p>
        </p:txBody>
      </p:sp>
      <p:sp>
        <p:nvSpPr>
          <p:cNvPr id="18" name="CuadroTexto 17"/>
          <p:cNvSpPr txBox="1"/>
          <p:nvPr/>
        </p:nvSpPr>
        <p:spPr>
          <a:xfrm>
            <a:off x="3952590" y="1556792"/>
            <a:ext cx="4651858" cy="369332"/>
          </a:xfrm>
          <a:prstGeom prst="rect">
            <a:avLst/>
          </a:prstGeom>
          <a:solidFill>
            <a:srgbClr val="0F6FC6"/>
          </a:solidFill>
        </p:spPr>
        <p:txBody>
          <a:bodyPr wrap="square" lIns="0" rIns="0" rtlCol="0">
            <a:spAutoFit/>
          </a:bodyPr>
          <a:lstStyle/>
          <a:p>
            <a:pPr algn="ctr"/>
            <a:r>
              <a:rPr lang="en-GB" b="1" dirty="0" smtClean="0">
                <a:solidFill>
                  <a:schemeClr val="bg1"/>
                </a:solidFill>
                <a:latin typeface="+mj-lt"/>
                <a:cs typeface="Arial" panose="020B0604020202020204" pitchFamily="34" charset="0"/>
              </a:rPr>
              <a:t>Programs</a:t>
            </a:r>
          </a:p>
        </p:txBody>
      </p:sp>
      <p:sp>
        <p:nvSpPr>
          <p:cNvPr id="19" name="CuadroTexto 18"/>
          <p:cNvSpPr txBox="1"/>
          <p:nvPr/>
        </p:nvSpPr>
        <p:spPr>
          <a:xfrm>
            <a:off x="4211960" y="2058532"/>
            <a:ext cx="3814870"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Master </a:t>
            </a:r>
            <a:r>
              <a:rPr lang="en-GB" dirty="0">
                <a:solidFill>
                  <a:schemeClr val="accent1">
                    <a:lumMod val="50000"/>
                  </a:schemeClr>
                </a:solidFill>
                <a:latin typeface="+mj-lt"/>
              </a:rPr>
              <a:t>i</a:t>
            </a:r>
            <a:r>
              <a:rPr lang="en-GB" dirty="0" smtClean="0">
                <a:solidFill>
                  <a:schemeClr val="accent1">
                    <a:lumMod val="50000"/>
                  </a:schemeClr>
                </a:solidFill>
                <a:latin typeface="+mj-lt"/>
              </a:rPr>
              <a:t>n Big Data</a:t>
            </a:r>
            <a:endParaRPr lang="en-GB" dirty="0">
              <a:solidFill>
                <a:schemeClr val="accent1">
                  <a:lumMod val="50000"/>
                </a:schemeClr>
              </a:solidFill>
              <a:latin typeface="+mj-lt"/>
            </a:endParaRPr>
          </a:p>
        </p:txBody>
      </p:sp>
      <p:sp>
        <p:nvSpPr>
          <p:cNvPr id="2" name="Elipse 1"/>
          <p:cNvSpPr/>
          <p:nvPr/>
        </p:nvSpPr>
        <p:spPr>
          <a:xfrm>
            <a:off x="4067952" y="2153489"/>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CuadroTexto 19"/>
          <p:cNvSpPr txBox="1"/>
          <p:nvPr/>
        </p:nvSpPr>
        <p:spPr>
          <a:xfrm>
            <a:off x="4211952" y="2448288"/>
            <a:ext cx="3814870"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Master Digital Business</a:t>
            </a:r>
            <a:endParaRPr lang="en-GB" dirty="0">
              <a:solidFill>
                <a:schemeClr val="accent1">
                  <a:lumMod val="50000"/>
                </a:schemeClr>
              </a:solidFill>
              <a:latin typeface="+mj-lt"/>
            </a:endParaRPr>
          </a:p>
        </p:txBody>
      </p:sp>
      <p:sp>
        <p:nvSpPr>
          <p:cNvPr id="21" name="Elipse 20"/>
          <p:cNvSpPr/>
          <p:nvPr/>
        </p:nvSpPr>
        <p:spPr>
          <a:xfrm>
            <a:off x="4067944" y="2543245"/>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uadroTexto 21"/>
          <p:cNvSpPr txBox="1"/>
          <p:nvPr/>
        </p:nvSpPr>
        <p:spPr>
          <a:xfrm>
            <a:off x="4211952" y="2876997"/>
            <a:ext cx="3814870"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Postgraduate program in </a:t>
            </a:r>
            <a:r>
              <a:rPr lang="en-GB" dirty="0" err="1" smtClean="0">
                <a:solidFill>
                  <a:schemeClr val="accent1">
                    <a:lumMod val="50000"/>
                  </a:schemeClr>
                </a:solidFill>
                <a:latin typeface="+mj-lt"/>
              </a:rPr>
              <a:t>Blockchain</a:t>
            </a:r>
            <a:r>
              <a:rPr lang="en-GB" dirty="0" smtClean="0">
                <a:solidFill>
                  <a:schemeClr val="accent1">
                    <a:lumMod val="50000"/>
                  </a:schemeClr>
                </a:solidFill>
                <a:latin typeface="+mj-lt"/>
              </a:rPr>
              <a:t> </a:t>
            </a:r>
            <a:endParaRPr lang="en-GB" dirty="0">
              <a:solidFill>
                <a:schemeClr val="accent1">
                  <a:lumMod val="50000"/>
                </a:schemeClr>
              </a:solidFill>
              <a:latin typeface="+mj-lt"/>
            </a:endParaRPr>
          </a:p>
        </p:txBody>
      </p:sp>
      <p:sp>
        <p:nvSpPr>
          <p:cNvPr id="23" name="Elipse 22"/>
          <p:cNvSpPr/>
          <p:nvPr/>
        </p:nvSpPr>
        <p:spPr>
          <a:xfrm>
            <a:off x="4067944" y="2971954"/>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CuadroTexto 23"/>
          <p:cNvSpPr txBox="1"/>
          <p:nvPr/>
        </p:nvSpPr>
        <p:spPr>
          <a:xfrm>
            <a:off x="4211952" y="3309045"/>
            <a:ext cx="4474848"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Executive Master in Digital Business </a:t>
            </a:r>
            <a:endParaRPr lang="en-GB" dirty="0">
              <a:solidFill>
                <a:schemeClr val="accent1">
                  <a:lumMod val="50000"/>
                </a:schemeClr>
              </a:solidFill>
              <a:latin typeface="+mj-lt"/>
            </a:endParaRPr>
          </a:p>
        </p:txBody>
      </p:sp>
      <p:sp>
        <p:nvSpPr>
          <p:cNvPr id="25" name="Elipse 24"/>
          <p:cNvSpPr/>
          <p:nvPr/>
        </p:nvSpPr>
        <p:spPr>
          <a:xfrm>
            <a:off x="4067944" y="3404002"/>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2 Marcador de contenido"/>
          <p:cNvSpPr txBox="1">
            <a:spLocks/>
          </p:cNvSpPr>
          <p:nvPr/>
        </p:nvSpPr>
        <p:spPr>
          <a:xfrm>
            <a:off x="240562" y="2543245"/>
            <a:ext cx="3539349" cy="3550051"/>
          </a:xfrm>
          <a:prstGeom prst="rect">
            <a:avLst/>
          </a:prstGeom>
          <a:solidFill>
            <a:srgbClr val="EFFBFF"/>
          </a:solidFill>
          <a:ln w="12700">
            <a:solidFill>
              <a:schemeClr val="bg1"/>
            </a:solidFill>
          </a:ln>
        </p:spPr>
        <p:txBody>
          <a:bodyPr vert="horz" wrap="square" lIns="216000" tIns="36000" rIns="216000" bIns="72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800"/>
              </a:lnSpc>
              <a:spcBef>
                <a:spcPts val="600"/>
              </a:spcBef>
              <a:spcAft>
                <a:spcPts val="600"/>
              </a:spcAft>
              <a:buNone/>
            </a:pPr>
            <a:r>
              <a:rPr lang="en-GB" sz="1600" dirty="0" smtClean="0">
                <a:solidFill>
                  <a:schemeClr val="accent1">
                    <a:lumMod val="50000"/>
                  </a:schemeClr>
                </a:solidFill>
                <a:latin typeface="+mj-lt"/>
              </a:rPr>
              <a:t>Founded in 1955, it is Spain’s first business school</a:t>
            </a:r>
          </a:p>
          <a:p>
            <a:pPr marL="27432" indent="0">
              <a:lnSpc>
                <a:spcPts val="1800"/>
              </a:lnSpc>
              <a:spcBef>
                <a:spcPts val="600"/>
              </a:spcBef>
              <a:spcAft>
                <a:spcPts val="600"/>
              </a:spcAft>
              <a:buNone/>
            </a:pPr>
            <a:r>
              <a:rPr lang="en-GB" sz="1600" dirty="0" smtClean="0">
                <a:solidFill>
                  <a:schemeClr val="accent1">
                    <a:lumMod val="50000"/>
                  </a:schemeClr>
                </a:solidFill>
                <a:latin typeface="+mj-lt"/>
              </a:rPr>
              <a:t>In 2009 it was the first business school to implement the mobile learning technology in all its programs with the use of mobile devices and an institutional repository of open multimedia contents (</a:t>
            </a:r>
            <a:r>
              <a:rPr lang="en-GB" sz="1600" dirty="0" err="1" smtClean="0">
                <a:solidFill>
                  <a:schemeClr val="accent1">
                    <a:lumMod val="50000"/>
                  </a:schemeClr>
                </a:solidFill>
                <a:latin typeface="+mj-lt"/>
              </a:rPr>
              <a:t>Savia</a:t>
            </a:r>
            <a:r>
              <a:rPr lang="en-GB" sz="1600" dirty="0" smtClean="0">
                <a:solidFill>
                  <a:schemeClr val="accent1">
                    <a:lumMod val="50000"/>
                  </a:schemeClr>
                </a:solidFill>
                <a:latin typeface="+mj-lt"/>
              </a:rPr>
              <a:t>).</a:t>
            </a:r>
          </a:p>
          <a:p>
            <a:pPr marL="27432" indent="0">
              <a:lnSpc>
                <a:spcPts val="1800"/>
              </a:lnSpc>
              <a:spcBef>
                <a:spcPts val="600"/>
              </a:spcBef>
              <a:spcAft>
                <a:spcPts val="600"/>
              </a:spcAft>
              <a:buNone/>
            </a:pPr>
            <a:r>
              <a:rPr lang="en-GB" sz="1600" dirty="0" smtClean="0">
                <a:solidFill>
                  <a:schemeClr val="accent1">
                    <a:lumMod val="50000"/>
                  </a:schemeClr>
                </a:solidFill>
                <a:latin typeface="+mj-lt"/>
              </a:rPr>
              <a:t>In 2013 it was the first business school to offer postgraduate training in Big Data.</a:t>
            </a:r>
            <a:endParaRPr lang="en-GB" sz="1600" dirty="0">
              <a:solidFill>
                <a:schemeClr val="accent1">
                  <a:lumMod val="50000"/>
                </a:schemeClr>
              </a:solidFill>
              <a:latin typeface="+mj-lt"/>
            </a:endParaRPr>
          </a:p>
        </p:txBody>
      </p:sp>
      <p:pic>
        <p:nvPicPr>
          <p:cNvPr id="199682" name="Picture 2" descr="https://www.eoi.es/sites/all/themes/eoi_th_core/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63614"/>
            <a:ext cx="2686834" cy="679611"/>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p:cNvSpPr txBox="1"/>
          <p:nvPr/>
        </p:nvSpPr>
        <p:spPr>
          <a:xfrm>
            <a:off x="4211952" y="3707547"/>
            <a:ext cx="4474848" cy="489878"/>
          </a:xfrm>
          <a:prstGeom prst="rect">
            <a:avLst/>
          </a:prstGeom>
          <a:noFill/>
        </p:spPr>
        <p:txBody>
          <a:bodyPr wrap="square" rtlCol="0">
            <a:spAutoFit/>
          </a:bodyPr>
          <a:lstStyle/>
          <a:p>
            <a:pPr>
              <a:lnSpc>
                <a:spcPts val="1500"/>
              </a:lnSpc>
            </a:pPr>
            <a:r>
              <a:rPr lang="en-GB" dirty="0">
                <a:solidFill>
                  <a:schemeClr val="accent1">
                    <a:lumMod val="50000"/>
                  </a:schemeClr>
                </a:solidFill>
                <a:latin typeface="+mj-lt"/>
              </a:rPr>
              <a:t>Postgraduate </a:t>
            </a:r>
            <a:r>
              <a:rPr lang="en-GB" dirty="0" smtClean="0">
                <a:solidFill>
                  <a:schemeClr val="accent1">
                    <a:lumMod val="50000"/>
                  </a:schemeClr>
                </a:solidFill>
                <a:latin typeface="+mj-lt"/>
              </a:rPr>
              <a:t>Program in Machine Learning and Artificial Intelligence</a:t>
            </a:r>
            <a:endParaRPr lang="en-GB" dirty="0">
              <a:solidFill>
                <a:schemeClr val="accent1">
                  <a:lumMod val="50000"/>
                </a:schemeClr>
              </a:solidFill>
              <a:latin typeface="+mj-lt"/>
            </a:endParaRPr>
          </a:p>
        </p:txBody>
      </p:sp>
      <p:sp>
        <p:nvSpPr>
          <p:cNvPr id="32" name="Elipse 31"/>
          <p:cNvSpPr/>
          <p:nvPr/>
        </p:nvSpPr>
        <p:spPr>
          <a:xfrm>
            <a:off x="4067944" y="3802504"/>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CuadroTexto 32"/>
          <p:cNvSpPr txBox="1"/>
          <p:nvPr/>
        </p:nvSpPr>
        <p:spPr>
          <a:xfrm>
            <a:off x="4201608" y="4293096"/>
            <a:ext cx="4474848" cy="489878"/>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Executive Program in Digital Transformation for Public Administration</a:t>
            </a:r>
            <a:endParaRPr lang="en-GB" dirty="0">
              <a:solidFill>
                <a:schemeClr val="accent1">
                  <a:lumMod val="50000"/>
                </a:schemeClr>
              </a:solidFill>
              <a:latin typeface="+mj-lt"/>
            </a:endParaRPr>
          </a:p>
        </p:txBody>
      </p:sp>
      <p:sp>
        <p:nvSpPr>
          <p:cNvPr id="34" name="Elipse 33"/>
          <p:cNvSpPr/>
          <p:nvPr/>
        </p:nvSpPr>
        <p:spPr>
          <a:xfrm>
            <a:off x="4057600" y="4388053"/>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CuadroTexto 34"/>
          <p:cNvSpPr txBox="1"/>
          <p:nvPr/>
        </p:nvSpPr>
        <p:spPr>
          <a:xfrm>
            <a:off x="4201608" y="4883338"/>
            <a:ext cx="4474848" cy="489878"/>
          </a:xfrm>
          <a:prstGeom prst="rect">
            <a:avLst/>
          </a:prstGeom>
          <a:noFill/>
        </p:spPr>
        <p:txBody>
          <a:bodyPr wrap="square" rtlCol="0">
            <a:spAutoFit/>
          </a:bodyPr>
          <a:lstStyle/>
          <a:p>
            <a:pPr>
              <a:lnSpc>
                <a:spcPts val="1500"/>
              </a:lnSpc>
            </a:pPr>
            <a:r>
              <a:rPr lang="en-GB" dirty="0">
                <a:solidFill>
                  <a:schemeClr val="accent1">
                    <a:lumMod val="50000"/>
                  </a:schemeClr>
                </a:solidFill>
                <a:latin typeface="+mj-lt"/>
              </a:rPr>
              <a:t>Executive Program </a:t>
            </a:r>
            <a:r>
              <a:rPr lang="en-GB" dirty="0" smtClean="0">
                <a:solidFill>
                  <a:schemeClr val="accent1">
                    <a:lumMod val="50000"/>
                  </a:schemeClr>
                </a:solidFill>
                <a:latin typeface="+mj-lt"/>
              </a:rPr>
              <a:t>in Big Data &amp; Business Analytics</a:t>
            </a:r>
            <a:endParaRPr lang="en-GB" dirty="0">
              <a:solidFill>
                <a:schemeClr val="accent1">
                  <a:lumMod val="50000"/>
                </a:schemeClr>
              </a:solidFill>
              <a:latin typeface="+mj-lt"/>
            </a:endParaRPr>
          </a:p>
        </p:txBody>
      </p:sp>
      <p:sp>
        <p:nvSpPr>
          <p:cNvPr id="36" name="Elipse 35"/>
          <p:cNvSpPr/>
          <p:nvPr/>
        </p:nvSpPr>
        <p:spPr>
          <a:xfrm>
            <a:off x="4057600" y="4978295"/>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Elipse 36"/>
          <p:cNvSpPr/>
          <p:nvPr/>
        </p:nvSpPr>
        <p:spPr>
          <a:xfrm>
            <a:off x="4067944" y="5445232"/>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CuadroTexto 37"/>
          <p:cNvSpPr txBox="1"/>
          <p:nvPr/>
        </p:nvSpPr>
        <p:spPr>
          <a:xfrm>
            <a:off x="4211960" y="5373216"/>
            <a:ext cx="4474848" cy="284693"/>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a:t>
            </a:r>
            <a:endParaRPr lang="en-GB" dirty="0">
              <a:solidFill>
                <a:schemeClr val="accent1">
                  <a:lumMod val="50000"/>
                </a:schemeClr>
              </a:solidFill>
              <a:latin typeface="+mj-lt"/>
            </a:endParaRPr>
          </a:p>
        </p:txBody>
      </p:sp>
    </p:spTree>
    <p:extLst>
      <p:ext uri="{BB962C8B-B14F-4D97-AF65-F5344CB8AC3E}">
        <p14:creationId xmlns:p14="http://schemas.microsoft.com/office/powerpoint/2010/main" val="3739139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86000" y="3186632"/>
            <a:ext cx="4572000" cy="507831"/>
          </a:xfrm>
          <a:prstGeom prst="rect">
            <a:avLst/>
          </a:prstGeom>
        </p:spPr>
        <p:txBody>
          <a:bodyPr>
            <a:spAutoFit/>
          </a:bodyPr>
          <a:lstStyle/>
          <a:p>
            <a:endParaRPr lang="en-GB" sz="1350" dirty="0" smtClean="0"/>
          </a:p>
          <a:p>
            <a:endParaRPr lang="en-GB" sz="1350" dirty="0"/>
          </a:p>
        </p:txBody>
      </p:sp>
      <p:sp>
        <p:nvSpPr>
          <p:cNvPr id="8" name="23 CuadroTexto">
            <a:extLst>
              <a:ext uri="{FF2B5EF4-FFF2-40B4-BE49-F238E27FC236}">
                <a16:creationId xmlns:a16="http://schemas.microsoft.com/office/drawing/2014/main" id="{1529951C-F2D8-4F96-A3C5-74BC31D6AFB8}"/>
              </a:ext>
            </a:extLst>
          </p:cNvPr>
          <p:cNvSpPr txBox="1"/>
          <p:nvPr/>
        </p:nvSpPr>
        <p:spPr>
          <a:xfrm>
            <a:off x="560358" y="2065870"/>
            <a:ext cx="4155658" cy="346185"/>
          </a:xfrm>
          <a:prstGeom prst="rect">
            <a:avLst/>
          </a:prstGeom>
          <a:noFill/>
        </p:spPr>
        <p:txBody>
          <a:bodyPr wrap="square">
            <a:spAutoFit/>
          </a:bodyPr>
          <a:lstStyle/>
          <a:p>
            <a:pPr>
              <a:lnSpc>
                <a:spcPts val="1875"/>
              </a:lnSpc>
              <a:defRPr/>
            </a:pPr>
            <a:r>
              <a:rPr lang="en-GB" sz="2100" b="1" cap="all" dirty="0" smtClean="0">
                <a:solidFill>
                  <a:srgbClr val="92D050"/>
                </a:solidFill>
                <a:latin typeface="Calibri" panose="020F0502020204030204" pitchFamily="34" charset="0"/>
                <a:ea typeface="Lato Black" panose="020F0502020204030203" pitchFamily="34" charset="0"/>
                <a:cs typeface="Calibri" panose="020F0502020204030204" pitchFamily="34" charset="0"/>
              </a:rPr>
              <a:t>12 challenges of industry 4.0</a:t>
            </a:r>
            <a:endParaRPr lang="en-GB" sz="2100" b="1" cap="all" dirty="0">
              <a:latin typeface="Calibri" panose="020F0502020204030204" pitchFamily="34" charset="0"/>
              <a:ea typeface="Lato Black" panose="020F0502020204030203" pitchFamily="34" charset="0"/>
              <a:cs typeface="Calibri" panose="020F0502020204030204" pitchFamily="34" charset="0"/>
            </a:endParaRPr>
          </a:p>
        </p:txBody>
      </p:sp>
      <p:sp>
        <p:nvSpPr>
          <p:cNvPr id="9" name="8 Rectángulo"/>
          <p:cNvSpPr/>
          <p:nvPr/>
        </p:nvSpPr>
        <p:spPr>
          <a:xfrm>
            <a:off x="305526" y="2397219"/>
            <a:ext cx="8208912" cy="3647152"/>
          </a:xfrm>
          <a:prstGeom prst="rect">
            <a:avLst/>
          </a:prstGeom>
        </p:spPr>
        <p:txBody>
          <a:bodyPr wrap="square">
            <a:spAutoFit/>
          </a:bodyPr>
          <a:lstStyle/>
          <a:p>
            <a:pPr algn="just" eaLnBrk="0" fontAlgn="base" hangingPunct="0">
              <a:spcBef>
                <a:spcPct val="20000"/>
              </a:spcBef>
              <a:spcAft>
                <a:spcPct val="0"/>
              </a:spcAft>
            </a:pPr>
            <a:r>
              <a:rPr lang="en-GB" sz="1650" b="1" dirty="0" smtClean="0">
                <a:latin typeface="Calibri" panose="020F0502020204030204" pitchFamily="34" charset="0"/>
                <a:cs typeface="Calibri" panose="020F0502020204030204" pitchFamily="34" charset="0"/>
              </a:rPr>
              <a:t>VITUAL CO-WORKING SPACE FOR STARTUP ACCELERATION</a:t>
            </a:r>
          </a:p>
          <a:p>
            <a:pPr marL="336947" indent="-202406" algn="just" eaLnBrk="0" fontAlgn="base" hangingPunct="0">
              <a:spcBef>
                <a:spcPct val="20000"/>
              </a:spcBef>
              <a:spcAft>
                <a:spcPct val="0"/>
              </a:spcAft>
              <a:buFont typeface="Arial" panose="020B0604020202020204" pitchFamily="34" charset="0"/>
              <a:buChar char="•"/>
            </a:pPr>
            <a:r>
              <a:rPr lang="en-GB" sz="1650" u="sng" dirty="0" smtClean="0">
                <a:latin typeface="Calibri" panose="020F0502020204030204" pitchFamily="34" charset="0"/>
                <a:cs typeface="Calibri" panose="020F0502020204030204" pitchFamily="34" charset="0"/>
              </a:rPr>
              <a:t>Launching of industrial innovation challenges in the scope of Industry 4.0</a:t>
            </a:r>
          </a:p>
          <a:p>
            <a:pPr marL="336947" lvl="1" algn="just" eaLnBrk="0" fontAlgn="base" hangingPunct="0">
              <a:spcBef>
                <a:spcPct val="20000"/>
              </a:spcBef>
              <a:spcAft>
                <a:spcPct val="0"/>
              </a:spcAft>
            </a:pPr>
            <a:r>
              <a:rPr lang="en-GB" sz="1650" dirty="0" smtClean="0">
                <a:latin typeface="Calibri" panose="020F0502020204030204" pitchFamily="34" charset="0"/>
                <a:ea typeface="Lato Light" panose="020F0502020204030203" pitchFamily="34" charset="0"/>
                <a:cs typeface="Calibri" panose="020F0502020204030204" pitchFamily="34" charset="0"/>
              </a:rPr>
              <a:t>Identification of tractor-effect industrial firms that propose technology innovation challenges to be solved by technology-based start-ups.</a:t>
            </a:r>
          </a:p>
          <a:p>
            <a:pPr marL="336947" lvl="1" algn="just" eaLnBrk="0" fontAlgn="base" hangingPunct="0">
              <a:spcBef>
                <a:spcPct val="20000"/>
              </a:spcBef>
              <a:spcAft>
                <a:spcPct val="0"/>
              </a:spcAft>
            </a:pPr>
            <a:endParaRPr lang="en-GB" sz="1650" dirty="0" smtClean="0">
              <a:latin typeface="Calibri" panose="020F0502020204030204" pitchFamily="34" charset="0"/>
              <a:ea typeface="Lato Light" panose="020F0502020204030203" pitchFamily="34" charset="0"/>
              <a:cs typeface="Calibri" panose="020F0502020204030204" pitchFamily="34" charset="0"/>
            </a:endParaRPr>
          </a:p>
          <a:p>
            <a:pPr marL="336947" indent="-202406" algn="just" eaLnBrk="0" fontAlgn="base" hangingPunct="0">
              <a:spcBef>
                <a:spcPct val="20000"/>
              </a:spcBef>
              <a:spcAft>
                <a:spcPct val="0"/>
              </a:spcAft>
              <a:buFont typeface="Arial" panose="020B0604020202020204" pitchFamily="34" charset="0"/>
              <a:buChar char="•"/>
            </a:pPr>
            <a:r>
              <a:rPr lang="en-GB" sz="1650" u="sng" dirty="0" smtClean="0">
                <a:latin typeface="Calibri" panose="020F0502020204030204" pitchFamily="34" charset="0"/>
                <a:cs typeface="Calibri" panose="020F0502020204030204" pitchFamily="34" charset="0"/>
              </a:rPr>
              <a:t>Call and start-ups identification</a:t>
            </a:r>
          </a:p>
          <a:p>
            <a:pPr marL="336947" lvl="1" algn="just" eaLnBrk="0" fontAlgn="base" hangingPunct="0">
              <a:spcBef>
                <a:spcPct val="20000"/>
              </a:spcBef>
              <a:spcAft>
                <a:spcPct val="0"/>
              </a:spcAft>
            </a:pPr>
            <a:r>
              <a:rPr lang="en-GB" sz="1650" dirty="0" smtClean="0">
                <a:latin typeface="Calibri" panose="020F0502020204030204" pitchFamily="34" charset="0"/>
                <a:ea typeface="Lato Light" panose="020F0502020204030203" pitchFamily="34" charset="0"/>
                <a:cs typeface="Calibri" panose="020F0502020204030204" pitchFamily="34" charset="0"/>
              </a:rPr>
              <a:t>Open innovation, corporate acceleration process</a:t>
            </a:r>
          </a:p>
          <a:p>
            <a:pPr marL="336947" lvl="1" algn="just" eaLnBrk="0" fontAlgn="base" hangingPunct="0">
              <a:spcBef>
                <a:spcPct val="20000"/>
              </a:spcBef>
              <a:spcAft>
                <a:spcPct val="0"/>
              </a:spcAft>
            </a:pPr>
            <a:endParaRPr lang="en-GB" sz="1650" dirty="0" smtClean="0">
              <a:latin typeface="Calibri" panose="020F0502020204030204" pitchFamily="34" charset="0"/>
              <a:ea typeface="Lato Light" panose="020F0502020204030203" pitchFamily="34" charset="0"/>
              <a:cs typeface="Calibri" panose="020F0502020204030204" pitchFamily="34" charset="0"/>
            </a:endParaRPr>
          </a:p>
          <a:p>
            <a:pPr marL="336947" indent="-202406" algn="just" eaLnBrk="0" fontAlgn="base" hangingPunct="0">
              <a:spcBef>
                <a:spcPct val="20000"/>
              </a:spcBef>
              <a:spcAft>
                <a:spcPct val="0"/>
              </a:spcAft>
              <a:buFont typeface="Arial" panose="020B0604020202020204" pitchFamily="34" charset="0"/>
              <a:buChar char="•"/>
            </a:pPr>
            <a:r>
              <a:rPr lang="en-GB" sz="1650" u="sng" dirty="0" smtClean="0">
                <a:latin typeface="Calibri" panose="020F0502020204030204" pitchFamily="34" charset="0"/>
                <a:cs typeface="Calibri" panose="020F0502020204030204" pitchFamily="34" charset="0"/>
              </a:rPr>
              <a:t>Benefits for start-ups</a:t>
            </a:r>
          </a:p>
          <a:p>
            <a:pPr marL="675085" lvl="2" indent="-202406" algn="just" eaLnBrk="0" fontAlgn="base" hangingPunct="0">
              <a:spcBef>
                <a:spcPct val="20000"/>
              </a:spcBef>
              <a:spcAft>
                <a:spcPct val="0"/>
              </a:spcAft>
              <a:buFont typeface="Arial" panose="020B0604020202020204" pitchFamily="34" charset="0"/>
              <a:buChar char="•"/>
            </a:pPr>
            <a:r>
              <a:rPr lang="en-GB" sz="1650" dirty="0" smtClean="0">
                <a:latin typeface="Calibri" panose="020F0502020204030204" pitchFamily="34" charset="0"/>
                <a:ea typeface="Lato Light" panose="020F0502020204030203" pitchFamily="34" charset="0"/>
                <a:cs typeface="Calibri" panose="020F0502020204030204" pitchFamily="34" charset="0"/>
              </a:rPr>
              <a:t>Prototype development/training and mentoring/networking/clients</a:t>
            </a:r>
          </a:p>
          <a:p>
            <a:pPr marL="675085" lvl="2" indent="-202406" algn="just" eaLnBrk="0" fontAlgn="base" hangingPunct="0">
              <a:spcBef>
                <a:spcPct val="20000"/>
              </a:spcBef>
              <a:spcAft>
                <a:spcPct val="0"/>
              </a:spcAft>
              <a:buFont typeface="Arial" panose="020B0604020202020204" pitchFamily="34" charset="0"/>
              <a:buChar char="•"/>
            </a:pPr>
            <a:r>
              <a:rPr lang="en-GB" sz="1650" dirty="0" smtClean="0">
                <a:latin typeface="Calibri" panose="020F0502020204030204" pitchFamily="34" charset="0"/>
                <a:ea typeface="Lato Light" panose="020F0502020204030203" pitchFamily="34" charset="0"/>
                <a:cs typeface="Calibri" panose="020F0502020204030204" pitchFamily="34" charset="0"/>
              </a:rPr>
              <a:t>“Acquisition” of a big industrial client</a:t>
            </a:r>
          </a:p>
          <a:p>
            <a:pPr marL="675085" lvl="2" indent="-202406" algn="just" eaLnBrk="0" fontAlgn="base" hangingPunct="0">
              <a:spcBef>
                <a:spcPct val="20000"/>
              </a:spcBef>
              <a:spcAft>
                <a:spcPct val="0"/>
              </a:spcAft>
              <a:buFont typeface="Arial" panose="020B0604020202020204" pitchFamily="34" charset="0"/>
              <a:buChar char="•"/>
            </a:pPr>
            <a:r>
              <a:rPr lang="en-GB" sz="1650" dirty="0" smtClean="0">
                <a:latin typeface="Calibri" panose="020F0502020204030204" pitchFamily="34" charset="0"/>
                <a:ea typeface="Lato Light" panose="020F0502020204030203" pitchFamily="34" charset="0"/>
                <a:cs typeface="Calibri" panose="020F0502020204030204" pitchFamily="34" charset="0"/>
              </a:rPr>
              <a:t>Country-wide visibility</a:t>
            </a:r>
            <a:endParaRPr lang="en-GB" sz="1650" dirty="0">
              <a:latin typeface="Calibri" panose="020F0502020204030204" pitchFamily="34" charset="0"/>
              <a:ea typeface="Lato Light" panose="020F0502020204030203" pitchFamily="34" charset="0"/>
              <a:cs typeface="Calibri" panose="020F0502020204030204" pitchFamily="34" charset="0"/>
            </a:endParaRPr>
          </a:p>
        </p:txBody>
      </p:sp>
      <p:pic>
        <p:nvPicPr>
          <p:cNvPr id="3" name="Imagen 2"/>
          <p:cNvPicPr>
            <a:picLocks noChangeAspect="1"/>
          </p:cNvPicPr>
          <p:nvPr/>
        </p:nvPicPr>
        <p:blipFill>
          <a:blip r:embed="rId2"/>
          <a:stretch>
            <a:fillRect/>
          </a:stretch>
        </p:blipFill>
        <p:spPr>
          <a:xfrm>
            <a:off x="5509616" y="1955503"/>
            <a:ext cx="1797176" cy="441716"/>
          </a:xfrm>
          <a:prstGeom prst="rect">
            <a:avLst/>
          </a:prstGeom>
        </p:spPr>
      </p:pic>
      <p:pic>
        <p:nvPicPr>
          <p:cNvPr id="4" name="Imagen 3" descr="Smart Farming: IoT in agriculture - IoT India Magaz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8205" y="3345394"/>
            <a:ext cx="2409461" cy="19738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62861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3776" t="19469" r="14169" b="36916"/>
          <a:stretch/>
        </p:blipFill>
        <p:spPr>
          <a:xfrm>
            <a:off x="359532" y="2128324"/>
            <a:ext cx="8208912" cy="2931755"/>
          </a:xfrm>
          <a:prstGeom prst="rect">
            <a:avLst/>
          </a:prstGeom>
        </p:spPr>
      </p:pic>
      <p:pic>
        <p:nvPicPr>
          <p:cNvPr id="11" name="Imagen 10"/>
          <p:cNvPicPr>
            <a:picLocks noChangeAspect="1"/>
          </p:cNvPicPr>
          <p:nvPr/>
        </p:nvPicPr>
        <p:blipFill rotWithShape="1">
          <a:blip r:embed="rId3"/>
          <a:srcRect l="24800" t="44911" r="24013" b="17289"/>
          <a:stretch/>
        </p:blipFill>
        <p:spPr>
          <a:xfrm>
            <a:off x="3203848" y="5373216"/>
            <a:ext cx="2700300" cy="885698"/>
          </a:xfrm>
          <a:prstGeom prst="rect">
            <a:avLst/>
          </a:prstGeom>
        </p:spPr>
      </p:pic>
    </p:spTree>
    <p:extLst>
      <p:ext uri="{BB962C8B-B14F-4D97-AF65-F5344CB8AC3E}">
        <p14:creationId xmlns:p14="http://schemas.microsoft.com/office/powerpoint/2010/main" val="3660332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1" y="1484784"/>
            <a:ext cx="5474567" cy="4515966"/>
          </a:xfrm>
        </p:spPr>
        <p:txBody>
          <a:bodyPr>
            <a:normAutofit fontScale="85000" lnSpcReduction="20000"/>
          </a:bodyPr>
          <a:lstStyle/>
          <a:p>
            <a:r>
              <a:rPr lang="en-GB" sz="2850" dirty="0" smtClean="0">
                <a:solidFill>
                  <a:schemeClr val="accent1">
                    <a:lumMod val="75000"/>
                  </a:schemeClr>
                </a:solidFill>
                <a:latin typeface="Calibri" panose="020F0502020204030204" pitchFamily="34" charset="0"/>
                <a:cs typeface="Calibri" panose="020F0502020204030204" pitchFamily="34" charset="0"/>
              </a:rPr>
              <a:t>Support to </a:t>
            </a:r>
            <a:r>
              <a:rPr lang="en-GB" sz="2850" b="1" u="sng" dirty="0" smtClean="0">
                <a:solidFill>
                  <a:schemeClr val="accent1">
                    <a:lumMod val="75000"/>
                  </a:schemeClr>
                </a:solidFill>
                <a:latin typeface="Calibri" panose="020F0502020204030204" pitchFamily="34" charset="0"/>
                <a:cs typeface="Calibri" panose="020F0502020204030204" pitchFamily="34" charset="0"/>
              </a:rPr>
              <a:t>space industry</a:t>
            </a:r>
            <a:r>
              <a:rPr lang="en-GB" sz="2850" dirty="0" smtClean="0">
                <a:solidFill>
                  <a:schemeClr val="accent1">
                    <a:lumMod val="75000"/>
                  </a:schemeClr>
                </a:solidFill>
                <a:latin typeface="Calibri" panose="020F0502020204030204" pitchFamily="34" charset="0"/>
                <a:cs typeface="Calibri" panose="020F0502020204030204" pitchFamily="34" charset="0"/>
              </a:rPr>
              <a:t> (1)</a:t>
            </a:r>
          </a:p>
          <a:p>
            <a:endParaRPr lang="en-GB" sz="2850" dirty="0" smtClean="0">
              <a:solidFill>
                <a:schemeClr val="accent1">
                  <a:lumMod val="75000"/>
                </a:schemeClr>
              </a:solidFill>
              <a:latin typeface="Calibri" panose="020F0502020204030204" pitchFamily="34" charset="0"/>
              <a:cs typeface="Calibri" panose="020F0502020204030204" pitchFamily="34" charset="0"/>
            </a:endParaRPr>
          </a:p>
          <a:p>
            <a:pPr lvl="1"/>
            <a:r>
              <a:rPr lang="en-GB" sz="2250" b="1" u="sng" dirty="0" smtClean="0">
                <a:solidFill>
                  <a:schemeClr val="accent1">
                    <a:lumMod val="75000"/>
                  </a:schemeClr>
                </a:solidFill>
                <a:latin typeface="Calibri" panose="020F0502020204030204" pitchFamily="34" charset="0"/>
                <a:cs typeface="Calibri" panose="020F0502020204030204" pitchFamily="34" charset="0"/>
              </a:rPr>
              <a:t>HISDESAT: Earth observation</a:t>
            </a:r>
          </a:p>
          <a:p>
            <a:pPr lvl="2"/>
            <a:r>
              <a:rPr lang="en-GB" b="1" u="sng" dirty="0" smtClean="0">
                <a:solidFill>
                  <a:schemeClr val="accent1">
                    <a:lumMod val="75000"/>
                  </a:schemeClr>
                </a:solidFill>
                <a:latin typeface="Calibri" panose="020F0502020204030204" pitchFamily="34" charset="0"/>
                <a:cs typeface="Calibri" panose="020F0502020204030204" pitchFamily="34" charset="0"/>
              </a:rPr>
              <a:t>PAZ</a:t>
            </a:r>
            <a:r>
              <a:rPr lang="en-GB" dirty="0" smtClean="0">
                <a:solidFill>
                  <a:schemeClr val="accent1">
                    <a:lumMod val="75000"/>
                  </a:schemeClr>
                </a:solidFill>
                <a:latin typeface="Calibri" panose="020F0502020204030204" pitchFamily="34" charset="0"/>
                <a:cs typeface="Calibri" panose="020F0502020204030204" pitchFamily="34" charset="0"/>
              </a:rPr>
              <a:t>: Synthetic-aperture radar (SAR) for security and defence applications. HISDESAT is responsible for its manufacturing and management.</a:t>
            </a:r>
          </a:p>
          <a:p>
            <a:pPr lvl="2"/>
            <a:endParaRPr lang="en-GB" dirty="0" smtClean="0">
              <a:solidFill>
                <a:schemeClr val="accent1">
                  <a:lumMod val="75000"/>
                </a:schemeClr>
              </a:solidFill>
              <a:latin typeface="Calibri" panose="020F0502020204030204" pitchFamily="34" charset="0"/>
              <a:cs typeface="Calibri" panose="020F0502020204030204" pitchFamily="34" charset="0"/>
            </a:endParaRPr>
          </a:p>
          <a:p>
            <a:pPr lvl="2"/>
            <a:r>
              <a:rPr lang="en-GB" dirty="0" smtClean="0">
                <a:solidFill>
                  <a:schemeClr val="accent1">
                    <a:lumMod val="75000"/>
                  </a:schemeClr>
                </a:solidFill>
                <a:latin typeface="Calibri" panose="020F0502020204030204" pitchFamily="34" charset="0"/>
                <a:cs typeface="Calibri" panose="020F0502020204030204" pitchFamily="34" charset="0"/>
              </a:rPr>
              <a:t>The Ministry and its predecessors have partially funded the development through a 0</a:t>
            </a:r>
            <a:r>
              <a:rPr lang="en-GB" dirty="0">
                <a:solidFill>
                  <a:schemeClr val="accent1">
                    <a:lumMod val="75000"/>
                  </a:schemeClr>
                </a:solidFill>
                <a:latin typeface="Calibri" panose="020F0502020204030204" pitchFamily="34" charset="0"/>
                <a:cs typeface="Calibri" panose="020F0502020204030204" pitchFamily="34" charset="0"/>
              </a:rPr>
              <a:t>% interest, risk loan </a:t>
            </a:r>
            <a:r>
              <a:rPr lang="en-GB" dirty="0" smtClean="0">
                <a:solidFill>
                  <a:schemeClr val="accent1">
                    <a:lumMod val="75000"/>
                  </a:schemeClr>
                </a:solidFill>
                <a:latin typeface="Calibri" panose="020F0502020204030204" pitchFamily="34" charset="0"/>
                <a:cs typeface="Calibri" panose="020F0502020204030204" pitchFamily="34" charset="0"/>
              </a:rPr>
              <a:t>to HISDESAT amounting to 110 M€.</a:t>
            </a:r>
          </a:p>
          <a:p>
            <a:pPr lvl="2"/>
            <a:endParaRPr lang="en-GB" dirty="0" smtClean="0">
              <a:solidFill>
                <a:schemeClr val="accent1">
                  <a:lumMod val="75000"/>
                </a:schemeClr>
              </a:solidFill>
              <a:latin typeface="Calibri" panose="020F0502020204030204" pitchFamily="34" charset="0"/>
              <a:cs typeface="Calibri" panose="020F0502020204030204" pitchFamily="34" charset="0"/>
            </a:endParaRPr>
          </a:p>
          <a:p>
            <a:pPr lvl="2"/>
            <a:r>
              <a:rPr lang="en-GB" dirty="0" smtClean="0">
                <a:solidFill>
                  <a:schemeClr val="accent1">
                    <a:lumMod val="75000"/>
                  </a:schemeClr>
                </a:solidFill>
                <a:latin typeface="Calibri" panose="020F0502020204030204" pitchFamily="34" charset="0"/>
                <a:cs typeface="Calibri" panose="020F0502020204030204" pitchFamily="34" charset="0"/>
              </a:rPr>
              <a:t>The satellite is in FOC since September 2018.</a:t>
            </a:r>
          </a:p>
          <a:p>
            <a:pPr lvl="2"/>
            <a:endParaRPr lang="en-GB" dirty="0" smtClean="0">
              <a:solidFill>
                <a:schemeClr val="accent1">
                  <a:lumMod val="75000"/>
                </a:schemeClr>
              </a:solidFill>
              <a:latin typeface="Calibri" panose="020F0502020204030204" pitchFamily="34" charset="0"/>
              <a:cs typeface="Calibri" panose="020F0502020204030204" pitchFamily="34" charset="0"/>
            </a:endParaRPr>
          </a:p>
          <a:p>
            <a:pPr lvl="2"/>
            <a:r>
              <a:rPr lang="en-GB" dirty="0" smtClean="0">
                <a:solidFill>
                  <a:schemeClr val="accent1">
                    <a:lumMod val="75000"/>
                  </a:schemeClr>
                </a:solidFill>
                <a:latin typeface="Calibri" panose="020F0502020204030204" pitchFamily="34" charset="0"/>
                <a:cs typeface="Calibri" panose="020F0502020204030204" pitchFamily="34" charset="0"/>
              </a:rPr>
              <a:t>The start of loan repayment by HISDESAT will commence end of 2019</a:t>
            </a:r>
            <a:endParaRPr lang="en-GB" dirty="0">
              <a:solidFill>
                <a:schemeClr val="accent1">
                  <a:lumMod val="75000"/>
                </a:schemeClr>
              </a:solidFill>
              <a:latin typeface="Calibri" panose="020F0502020204030204" pitchFamily="34" charset="0"/>
              <a:cs typeface="Calibri" panose="020F0502020204030204" pitchFamily="34" charset="0"/>
            </a:endParaRPr>
          </a:p>
        </p:txBody>
      </p:sp>
      <p:pic>
        <p:nvPicPr>
          <p:cNvPr id="11" name="Picture 2" descr="Resultado de imagen de satÃ©lite pa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808013"/>
            <a:ext cx="2976859" cy="20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0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1570"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p:cNvSpPr/>
          <p:nvPr/>
        </p:nvSpPr>
        <p:spPr>
          <a:xfrm>
            <a:off x="611401" y="1484784"/>
            <a:ext cx="8075399" cy="646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p:cNvSpPr txBox="1"/>
          <p:nvPr/>
        </p:nvSpPr>
        <p:spPr>
          <a:xfrm>
            <a:off x="1045848" y="2652664"/>
            <a:ext cx="799289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digital transformation affects all the economic sectors</a:t>
            </a:r>
          </a:p>
        </p:txBody>
      </p:sp>
      <p:sp>
        <p:nvSpPr>
          <p:cNvPr id="9" name="CuadroTexto 8"/>
          <p:cNvSpPr txBox="1"/>
          <p:nvPr/>
        </p:nvSpPr>
        <p:spPr>
          <a:xfrm>
            <a:off x="1802505" y="3794542"/>
            <a:ext cx="4680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rgbClr val="0B5395"/>
                </a:solidFill>
                <a:latin typeface="+mj-lt"/>
              </a:rPr>
              <a:t>Industry 4.0</a:t>
            </a:r>
          </a:p>
        </p:txBody>
      </p:sp>
      <p:sp>
        <p:nvSpPr>
          <p:cNvPr id="14" name="Marcador de número de diapositiva 5"/>
          <p:cNvSpPr>
            <a:spLocks noGrp="1"/>
          </p:cNvSpPr>
          <p:nvPr>
            <p:ph type="sldNum" sz="quarter" idx="12"/>
          </p:nvPr>
        </p:nvSpPr>
        <p:spPr>
          <a:xfrm>
            <a:off x="7924800" y="6356350"/>
            <a:ext cx="762000" cy="365125"/>
          </a:xfrm>
        </p:spPr>
        <p:txBody>
          <a:bodyPr/>
          <a:lstStyle/>
          <a:p>
            <a:fld id="{BCECDAE5-3B81-401B-AAD2-D1C88E068655}" type="slidenum">
              <a:rPr lang="en-GB" smtClean="0">
                <a:latin typeface="+mj-lt"/>
              </a:rPr>
              <a:pPr/>
              <a:t>2</a:t>
            </a:fld>
            <a:endParaRPr lang="en-GB" dirty="0">
              <a:latin typeface="+mj-lt"/>
            </a:endParaRPr>
          </a:p>
        </p:txBody>
      </p:sp>
      <p:sp>
        <p:nvSpPr>
          <p:cNvPr id="15" name="CuadroTexto 14"/>
          <p:cNvSpPr txBox="1"/>
          <p:nvPr/>
        </p:nvSpPr>
        <p:spPr>
          <a:xfrm>
            <a:off x="1045849" y="1587919"/>
            <a:ext cx="4680000" cy="430887"/>
          </a:xfrm>
          <a:prstGeom prst="rect">
            <a:avLst/>
          </a:prstGeom>
          <a:noFill/>
        </p:spPr>
        <p:txBody>
          <a:bodyPr wrap="square" rtlCol="0">
            <a:spAutoFit/>
          </a:bodyPr>
          <a:lstStyle/>
          <a:p>
            <a:r>
              <a:rPr lang="en-GB" sz="2200" b="1" dirty="0" smtClean="0">
                <a:solidFill>
                  <a:schemeClr val="bg1"/>
                </a:solidFill>
                <a:latin typeface="+mj-lt"/>
              </a:rPr>
              <a:t>The importance of digitalization</a:t>
            </a:r>
            <a:endParaRPr lang="en-GB" sz="2200" b="1" dirty="0">
              <a:solidFill>
                <a:schemeClr val="bg1"/>
              </a:solidFill>
              <a:latin typeface="+mj-lt"/>
            </a:endParaRPr>
          </a:p>
        </p:txBody>
      </p:sp>
      <p:sp>
        <p:nvSpPr>
          <p:cNvPr id="16" name="CuadroTexto 15"/>
          <p:cNvSpPr txBox="1"/>
          <p:nvPr/>
        </p:nvSpPr>
        <p:spPr>
          <a:xfrm>
            <a:off x="1802504" y="4273148"/>
            <a:ext cx="6124538"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Commerce digitalization</a:t>
            </a:r>
          </a:p>
        </p:txBody>
      </p:sp>
      <p:sp>
        <p:nvSpPr>
          <p:cNvPr id="18" name="CuadroTexto 17"/>
          <p:cNvSpPr txBox="1"/>
          <p:nvPr/>
        </p:nvSpPr>
        <p:spPr>
          <a:xfrm>
            <a:off x="1802506" y="4751754"/>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Intelligent touristic destination</a:t>
            </a:r>
          </a:p>
        </p:txBody>
      </p:sp>
      <p:sp>
        <p:nvSpPr>
          <p:cNvPr id="19" name="CuadroTexto 18"/>
          <p:cNvSpPr txBox="1"/>
          <p:nvPr/>
        </p:nvSpPr>
        <p:spPr>
          <a:xfrm>
            <a:off x="1045849" y="3223603"/>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A proactive digital agenda in industry and services</a:t>
            </a:r>
          </a:p>
        </p:txBody>
      </p:sp>
      <p:sp>
        <p:nvSpPr>
          <p:cNvPr id="12" name="CuadroTexto 11"/>
          <p:cNvSpPr txBox="1"/>
          <p:nvPr/>
        </p:nvSpPr>
        <p:spPr>
          <a:xfrm>
            <a:off x="1045849" y="5590401"/>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Let’s work together to digitise our country</a:t>
            </a:r>
          </a:p>
        </p:txBody>
      </p:sp>
      <p:sp>
        <p:nvSpPr>
          <p:cNvPr id="20" name="CuadroTexto 19"/>
          <p:cNvSpPr txBox="1"/>
          <p:nvPr/>
        </p:nvSpPr>
        <p:spPr>
          <a:xfrm>
            <a:off x="1045849" y="2158858"/>
            <a:ext cx="5436655" cy="430887"/>
          </a:xfrm>
          <a:prstGeom prst="rect">
            <a:avLst/>
          </a:prstGeom>
          <a:noFill/>
        </p:spPr>
        <p:txBody>
          <a:bodyPr wrap="square" rtlCol="0">
            <a:spAutoFit/>
          </a:bodyPr>
          <a:lstStyle/>
          <a:p>
            <a:r>
              <a:rPr lang="en-GB" sz="2200" b="1" dirty="0" smtClean="0">
                <a:solidFill>
                  <a:schemeClr val="accent1">
                    <a:lumMod val="75000"/>
                  </a:schemeClr>
                </a:solidFill>
                <a:latin typeface="+mj-lt"/>
              </a:rPr>
              <a:t>Spain progresses in the digitalization process</a:t>
            </a:r>
            <a:endParaRPr lang="en-GB" sz="2200" b="1" dirty="0">
              <a:solidFill>
                <a:schemeClr val="accent1">
                  <a:lumMod val="75000"/>
                </a:schemeClr>
              </a:solidFill>
              <a:latin typeface="+mj-lt"/>
            </a:endParaRPr>
          </a:p>
        </p:txBody>
      </p:sp>
      <p:sp>
        <p:nvSpPr>
          <p:cNvPr id="21" name="CuadroTexto 20"/>
          <p:cNvSpPr txBox="1"/>
          <p:nvPr/>
        </p:nvSpPr>
        <p:spPr>
          <a:xfrm>
            <a:off x="1802506" y="5178678"/>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Training in digital talent</a:t>
            </a:r>
          </a:p>
        </p:txBody>
      </p:sp>
    </p:spTree>
    <p:extLst>
      <p:ext uri="{BB962C8B-B14F-4D97-AF65-F5344CB8AC3E}">
        <p14:creationId xmlns:p14="http://schemas.microsoft.com/office/powerpoint/2010/main" val="2236286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3568" y="1196752"/>
            <a:ext cx="5474567" cy="3881064"/>
          </a:xfrm>
        </p:spPr>
        <p:txBody>
          <a:bodyPr>
            <a:noAutofit/>
          </a:bodyPr>
          <a:lstStyle/>
          <a:p>
            <a:r>
              <a:rPr lang="en-GB" sz="2800" dirty="0" smtClean="0">
                <a:solidFill>
                  <a:schemeClr val="accent1">
                    <a:lumMod val="75000"/>
                  </a:schemeClr>
                </a:solidFill>
                <a:latin typeface="Calibri" panose="020F0502020204030204" pitchFamily="34" charset="0"/>
                <a:cs typeface="Calibri" panose="020F0502020204030204" pitchFamily="34" charset="0"/>
              </a:rPr>
              <a:t>Support to </a:t>
            </a:r>
            <a:r>
              <a:rPr lang="en-GB" sz="2800" b="1" u="sng" dirty="0" smtClean="0">
                <a:solidFill>
                  <a:schemeClr val="accent1">
                    <a:lumMod val="75000"/>
                  </a:schemeClr>
                </a:solidFill>
                <a:latin typeface="Calibri" panose="020F0502020204030204" pitchFamily="34" charset="0"/>
                <a:cs typeface="Calibri" panose="020F0502020204030204" pitchFamily="34" charset="0"/>
              </a:rPr>
              <a:t>space industry</a:t>
            </a:r>
            <a:r>
              <a:rPr lang="en-GB" sz="2800" dirty="0" smtClean="0">
                <a:solidFill>
                  <a:schemeClr val="accent1">
                    <a:lumMod val="75000"/>
                  </a:schemeClr>
                </a:solidFill>
                <a:latin typeface="Calibri" panose="020F0502020204030204" pitchFamily="34" charset="0"/>
                <a:cs typeface="Calibri" panose="020F0502020204030204" pitchFamily="34" charset="0"/>
              </a:rPr>
              <a:t> (2)</a:t>
            </a:r>
          </a:p>
          <a:p>
            <a:endParaRPr lang="en-GB" sz="2800" dirty="0" smtClean="0">
              <a:solidFill>
                <a:schemeClr val="accent1">
                  <a:lumMod val="75000"/>
                </a:schemeClr>
              </a:solidFill>
              <a:latin typeface="Calibri" panose="020F0502020204030204" pitchFamily="34" charset="0"/>
              <a:cs typeface="Calibri" panose="020F0502020204030204" pitchFamily="34" charset="0"/>
            </a:endParaRPr>
          </a:p>
          <a:p>
            <a:pPr lvl="1"/>
            <a:r>
              <a:rPr lang="en-GB" sz="2000" b="1" u="sng" dirty="0" smtClean="0">
                <a:solidFill>
                  <a:schemeClr val="accent1">
                    <a:lumMod val="75000"/>
                  </a:schemeClr>
                </a:solidFill>
                <a:latin typeface="Calibri" panose="020F0502020204030204" pitchFamily="34" charset="0"/>
                <a:cs typeface="Calibri" panose="020F0502020204030204" pitchFamily="34" charset="0"/>
              </a:rPr>
              <a:t>HISDESAT: Satellite communications</a:t>
            </a:r>
          </a:p>
          <a:p>
            <a:pPr lvl="2"/>
            <a:r>
              <a:rPr lang="en-GB" sz="2000" b="1" u="sng" dirty="0" smtClean="0">
                <a:solidFill>
                  <a:schemeClr val="accent1">
                    <a:lumMod val="75000"/>
                  </a:schemeClr>
                </a:solidFill>
                <a:latin typeface="Calibri" panose="020F0502020204030204" pitchFamily="34" charset="0"/>
                <a:cs typeface="Calibri" panose="020F0502020204030204" pitchFamily="34" charset="0"/>
              </a:rPr>
              <a:t>SPAINSAT NG</a:t>
            </a:r>
            <a:r>
              <a:rPr lang="en-GB" sz="2000" dirty="0" smtClean="0">
                <a:solidFill>
                  <a:schemeClr val="accent1">
                    <a:lumMod val="75000"/>
                  </a:schemeClr>
                </a:solidFill>
                <a:latin typeface="Calibri" panose="020F0502020204030204" pitchFamily="34" charset="0"/>
                <a:cs typeface="Calibri" panose="020F0502020204030204" pitchFamily="34" charset="0"/>
              </a:rPr>
              <a:t>: Two-satellite communication system for Defence purposes and governmental users.</a:t>
            </a:r>
          </a:p>
          <a:p>
            <a:pPr lvl="2"/>
            <a:r>
              <a:rPr lang="en-GB" sz="2000" dirty="0" smtClean="0">
                <a:solidFill>
                  <a:schemeClr val="accent1">
                    <a:lumMod val="75000"/>
                  </a:schemeClr>
                </a:solidFill>
                <a:latin typeface="Calibri" panose="020F0502020204030204" pitchFamily="34" charset="0"/>
                <a:cs typeface="Calibri" panose="020F0502020204030204" pitchFamily="34" charset="0"/>
              </a:rPr>
              <a:t>Budget: 750 M€</a:t>
            </a:r>
          </a:p>
          <a:p>
            <a:pPr lvl="2"/>
            <a:r>
              <a:rPr lang="en-GB" sz="2000" dirty="0" smtClean="0">
                <a:solidFill>
                  <a:schemeClr val="accent1">
                    <a:lumMod val="75000"/>
                  </a:schemeClr>
                </a:solidFill>
                <a:latin typeface="Calibri" panose="020F0502020204030204" pitchFamily="34" charset="0"/>
                <a:cs typeface="Calibri" panose="020F0502020204030204" pitchFamily="34" charset="0"/>
              </a:rPr>
              <a:t>Funding: MINCOTUR, 0% loan, 13 years repayment (first 4, interest-only)</a:t>
            </a:r>
          </a:p>
          <a:p>
            <a:pPr lvl="2"/>
            <a:r>
              <a:rPr lang="en-GB" sz="2000" dirty="0" smtClean="0">
                <a:solidFill>
                  <a:schemeClr val="accent1">
                    <a:lumMod val="75000"/>
                  </a:schemeClr>
                </a:solidFill>
                <a:latin typeface="Calibri" panose="020F0502020204030204" pitchFamily="34" charset="0"/>
                <a:cs typeface="Calibri" panose="020F0502020204030204" pitchFamily="34" charset="0"/>
              </a:rPr>
              <a:t>Certain elements are funded by ESA’s </a:t>
            </a:r>
            <a:r>
              <a:rPr lang="en-GB" sz="2000" dirty="0" err="1" smtClean="0">
                <a:solidFill>
                  <a:schemeClr val="accent1">
                    <a:lumMod val="75000"/>
                  </a:schemeClr>
                </a:solidFill>
                <a:latin typeface="Calibri" panose="020F0502020204030204" pitchFamily="34" charset="0"/>
                <a:cs typeface="Calibri" panose="020F0502020204030204" pitchFamily="34" charset="0"/>
              </a:rPr>
              <a:t>InCube</a:t>
            </a:r>
            <a:r>
              <a:rPr lang="en-GB" sz="2000" dirty="0" smtClean="0">
                <a:solidFill>
                  <a:schemeClr val="accent1">
                    <a:lumMod val="75000"/>
                  </a:schemeClr>
                </a:solidFill>
                <a:latin typeface="Calibri" panose="020F0502020204030204" pitchFamily="34" charset="0"/>
                <a:cs typeface="Calibri" panose="020F0502020204030204" pitchFamily="34" charset="0"/>
              </a:rPr>
              <a:t> program</a:t>
            </a:r>
          </a:p>
        </p:txBody>
      </p:sp>
      <p:pic>
        <p:nvPicPr>
          <p:cNvPr id="12" name="Picture 2" descr="Resultado de imagen de spainsat 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818242"/>
            <a:ext cx="2994491" cy="206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885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4294967295"/>
          </p:nvPr>
        </p:nvSpPr>
        <p:spPr>
          <a:xfrm>
            <a:off x="521550" y="2465425"/>
            <a:ext cx="7020780" cy="2922985"/>
          </a:xfrm>
        </p:spPr>
        <p:txBody>
          <a:bodyPr>
            <a:normAutofit/>
          </a:bodyPr>
          <a:lstStyle/>
          <a:p>
            <a:r>
              <a:rPr lang="en-GB" sz="3000" smtClean="0">
                <a:solidFill>
                  <a:schemeClr val="accent1">
                    <a:lumMod val="75000"/>
                  </a:schemeClr>
                </a:solidFill>
                <a:latin typeface="Calibri" panose="020F0502020204030204" pitchFamily="34" charset="0"/>
                <a:cs typeface="Calibri" panose="020F0502020204030204" pitchFamily="34" charset="0"/>
              </a:rPr>
              <a:t>Support to projects related to </a:t>
            </a:r>
            <a:r>
              <a:rPr lang="en-GB" sz="3000" b="1" u="sng" smtClean="0">
                <a:solidFill>
                  <a:schemeClr val="accent1">
                    <a:lumMod val="75000"/>
                  </a:schemeClr>
                </a:solidFill>
                <a:latin typeface="Calibri" panose="020F0502020204030204" pitchFamily="34" charset="0"/>
                <a:cs typeface="Calibri" panose="020F0502020204030204" pitchFamily="34" charset="0"/>
              </a:rPr>
              <a:t>Defence</a:t>
            </a:r>
            <a:r>
              <a:rPr lang="en-GB" sz="3000" smtClean="0">
                <a:solidFill>
                  <a:schemeClr val="accent1">
                    <a:lumMod val="75000"/>
                  </a:schemeClr>
                </a:solidFill>
                <a:latin typeface="Calibri" panose="020F0502020204030204" pitchFamily="34" charset="0"/>
                <a:cs typeface="Calibri" panose="020F0502020204030204" pitchFamily="34" charset="0"/>
              </a:rPr>
              <a:t> programs</a:t>
            </a:r>
          </a:p>
          <a:p>
            <a:pPr marL="342891" lvl="1" indent="0">
              <a:buNone/>
            </a:pPr>
            <a:endParaRPr lang="en-GB" sz="900" smtClean="0">
              <a:latin typeface="Calibri" panose="020F0502020204030204" pitchFamily="34" charset="0"/>
              <a:cs typeface="Calibri" panose="020F0502020204030204" pitchFamily="34" charset="0"/>
            </a:endParaRPr>
          </a:p>
          <a:p>
            <a:pPr lvl="1"/>
            <a:r>
              <a:rPr lang="en-GB" sz="2100" smtClean="0">
                <a:latin typeface="Calibri" panose="020F0502020204030204" pitchFamily="34" charset="0"/>
                <a:cs typeface="Calibri" panose="020F0502020204030204" pitchFamily="34" charset="0"/>
              </a:rPr>
              <a:t>Loans to </a:t>
            </a:r>
            <a:r>
              <a:rPr lang="en-GB" sz="2100" u="sng" smtClean="0">
                <a:latin typeface="Calibri" panose="020F0502020204030204" pitchFamily="34" charset="0"/>
                <a:cs typeface="Calibri" panose="020F0502020204030204" pitchFamily="34" charset="0"/>
              </a:rPr>
              <a:t>technologic development projects</a:t>
            </a:r>
          </a:p>
          <a:p>
            <a:pPr lvl="1"/>
            <a:endParaRPr lang="en-GB" sz="2100" u="sng" smtClean="0">
              <a:latin typeface="Calibri" panose="020F0502020204030204" pitchFamily="34" charset="0"/>
              <a:cs typeface="Calibri" panose="020F0502020204030204" pitchFamily="34" charset="0"/>
            </a:endParaRPr>
          </a:p>
          <a:p>
            <a:pPr lvl="1"/>
            <a:r>
              <a:rPr lang="en-GB" sz="2100" smtClean="0">
                <a:latin typeface="Calibri" panose="020F0502020204030204" pitchFamily="34" charset="0"/>
                <a:cs typeface="Calibri" panose="020F0502020204030204" pitchFamily="34" charset="0"/>
              </a:rPr>
              <a:t>Provision in 2018’s State Budget: </a:t>
            </a:r>
            <a:r>
              <a:rPr lang="en-GB" sz="2100" b="1" u="sng" smtClean="0">
                <a:latin typeface="Calibri" panose="020F0502020204030204" pitchFamily="34" charset="0"/>
                <a:cs typeface="Calibri" panose="020F0502020204030204" pitchFamily="34" charset="0"/>
              </a:rPr>
              <a:t>468 M€</a:t>
            </a:r>
            <a:endParaRPr lang="en-GB" sz="2100" b="1" u="sng">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7460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1301227"/>
            <a:ext cx="4464496" cy="2511279"/>
          </a:xfrm>
          <a:prstGeom prst="rect">
            <a:avLst/>
          </a:prstGeom>
        </p:spPr>
      </p:pic>
      <p:pic>
        <p:nvPicPr>
          <p:cNvPr id="6" name="Imagen 5"/>
          <p:cNvPicPr>
            <a:picLocks noChangeAspect="1"/>
          </p:cNvPicPr>
          <p:nvPr/>
        </p:nvPicPr>
        <p:blipFill>
          <a:blip r:embed="rId3"/>
          <a:stretch>
            <a:fillRect/>
          </a:stretch>
        </p:blipFill>
        <p:spPr>
          <a:xfrm>
            <a:off x="3563888" y="3877963"/>
            <a:ext cx="5220580" cy="2479776"/>
          </a:xfrm>
          <a:prstGeom prst="rect">
            <a:avLst/>
          </a:prstGeom>
        </p:spPr>
      </p:pic>
    </p:spTree>
    <p:extLst>
      <p:ext uri="{BB962C8B-B14F-4D97-AF65-F5344CB8AC3E}">
        <p14:creationId xmlns:p14="http://schemas.microsoft.com/office/powerpoint/2010/main" val="2118156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5576" y="1916832"/>
            <a:ext cx="7675206" cy="4320480"/>
          </a:xfrm>
          <a:prstGeom prst="rect">
            <a:avLst/>
          </a:prstGeom>
        </p:spPr>
      </p:pic>
    </p:spTree>
    <p:extLst>
      <p:ext uri="{BB962C8B-B14F-4D97-AF65-F5344CB8AC3E}">
        <p14:creationId xmlns:p14="http://schemas.microsoft.com/office/powerpoint/2010/main" val="1006943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771"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Marcador de número de diapositiva 5"/>
          <p:cNvSpPr>
            <a:spLocks noGrp="1"/>
          </p:cNvSpPr>
          <p:nvPr>
            <p:ph type="sldNum" sz="quarter" idx="12"/>
          </p:nvPr>
        </p:nvSpPr>
        <p:spPr>
          <a:xfrm>
            <a:off x="7924800" y="6232227"/>
            <a:ext cx="762000" cy="365125"/>
          </a:xfrm>
        </p:spPr>
        <p:txBody>
          <a:bodyPr/>
          <a:lstStyle/>
          <a:p>
            <a:fld id="{BCECDAE5-3B81-401B-AAD2-D1C88E068655}" type="slidenum">
              <a:rPr lang="es-ES" smtClean="0">
                <a:latin typeface="+mj-lt"/>
              </a:rPr>
              <a:pPr/>
              <a:t>24</a:t>
            </a:fld>
            <a:endParaRPr lang="es-ES" dirty="0">
              <a:latin typeface="+mj-lt"/>
            </a:endParaRPr>
          </a:p>
        </p:txBody>
      </p:sp>
      <p:sp>
        <p:nvSpPr>
          <p:cNvPr id="17" name="Rectángulo 16"/>
          <p:cNvSpPr/>
          <p:nvPr/>
        </p:nvSpPr>
        <p:spPr>
          <a:xfrm>
            <a:off x="611401" y="5517232"/>
            <a:ext cx="8075399" cy="646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p:cNvSpPr txBox="1"/>
          <p:nvPr/>
        </p:nvSpPr>
        <p:spPr>
          <a:xfrm>
            <a:off x="1045848" y="2652664"/>
            <a:ext cx="799289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digital transformation affects all the economic sectors</a:t>
            </a:r>
          </a:p>
        </p:txBody>
      </p:sp>
      <p:sp>
        <p:nvSpPr>
          <p:cNvPr id="23" name="CuadroTexto 22"/>
          <p:cNvSpPr txBox="1"/>
          <p:nvPr/>
        </p:nvSpPr>
        <p:spPr>
          <a:xfrm>
            <a:off x="1802505" y="3794542"/>
            <a:ext cx="4680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rgbClr val="0B5395"/>
                </a:solidFill>
                <a:latin typeface="+mj-lt"/>
              </a:rPr>
              <a:t>Industry 4.0</a:t>
            </a:r>
          </a:p>
        </p:txBody>
      </p:sp>
      <p:sp>
        <p:nvSpPr>
          <p:cNvPr id="24" name="CuadroTexto 23"/>
          <p:cNvSpPr txBox="1"/>
          <p:nvPr/>
        </p:nvSpPr>
        <p:spPr>
          <a:xfrm>
            <a:off x="1045849" y="1587919"/>
            <a:ext cx="468000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importance of digitalization</a:t>
            </a:r>
            <a:endParaRPr lang="en-GB" sz="2200" b="1" dirty="0">
              <a:solidFill>
                <a:schemeClr val="accent1">
                  <a:lumMod val="75000"/>
                </a:schemeClr>
              </a:solidFill>
              <a:latin typeface="+mj-lt"/>
            </a:endParaRPr>
          </a:p>
        </p:txBody>
      </p:sp>
      <p:sp>
        <p:nvSpPr>
          <p:cNvPr id="25" name="CuadroTexto 24"/>
          <p:cNvSpPr txBox="1"/>
          <p:nvPr/>
        </p:nvSpPr>
        <p:spPr>
          <a:xfrm>
            <a:off x="1802504" y="4273148"/>
            <a:ext cx="6124538"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Commerce digitalization</a:t>
            </a:r>
          </a:p>
        </p:txBody>
      </p:sp>
      <p:sp>
        <p:nvSpPr>
          <p:cNvPr id="26" name="CuadroTexto 25"/>
          <p:cNvSpPr txBox="1"/>
          <p:nvPr/>
        </p:nvSpPr>
        <p:spPr>
          <a:xfrm>
            <a:off x="1802506" y="4751754"/>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Intelligent touristic destination</a:t>
            </a:r>
          </a:p>
        </p:txBody>
      </p:sp>
      <p:sp>
        <p:nvSpPr>
          <p:cNvPr id="27" name="CuadroTexto 26"/>
          <p:cNvSpPr txBox="1"/>
          <p:nvPr/>
        </p:nvSpPr>
        <p:spPr>
          <a:xfrm>
            <a:off x="1045849" y="3223603"/>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A proactive digital agenda in industry and services</a:t>
            </a:r>
          </a:p>
        </p:txBody>
      </p:sp>
      <p:sp>
        <p:nvSpPr>
          <p:cNvPr id="28" name="CuadroTexto 27"/>
          <p:cNvSpPr txBox="1"/>
          <p:nvPr/>
        </p:nvSpPr>
        <p:spPr>
          <a:xfrm>
            <a:off x="1045849" y="5590401"/>
            <a:ext cx="6408712" cy="430887"/>
          </a:xfrm>
          <a:prstGeom prst="rect">
            <a:avLst/>
          </a:prstGeom>
          <a:noFill/>
        </p:spPr>
        <p:txBody>
          <a:bodyPr wrap="square" rtlCol="0">
            <a:spAutoFit/>
          </a:bodyPr>
          <a:lstStyle/>
          <a:p>
            <a:r>
              <a:rPr lang="en-GB" sz="2200" b="1" dirty="0" smtClean="0">
                <a:solidFill>
                  <a:schemeClr val="bg1"/>
                </a:solidFill>
                <a:latin typeface="+mj-lt"/>
              </a:rPr>
              <a:t>Let’s work together to digitise our country</a:t>
            </a:r>
          </a:p>
        </p:txBody>
      </p:sp>
      <p:sp>
        <p:nvSpPr>
          <p:cNvPr id="29" name="CuadroTexto 28"/>
          <p:cNvSpPr txBox="1"/>
          <p:nvPr/>
        </p:nvSpPr>
        <p:spPr>
          <a:xfrm>
            <a:off x="1045849" y="2158858"/>
            <a:ext cx="5436655" cy="430887"/>
          </a:xfrm>
          <a:prstGeom prst="rect">
            <a:avLst/>
          </a:prstGeom>
          <a:noFill/>
        </p:spPr>
        <p:txBody>
          <a:bodyPr wrap="square" rtlCol="0">
            <a:spAutoFit/>
          </a:bodyPr>
          <a:lstStyle/>
          <a:p>
            <a:r>
              <a:rPr lang="en-GB" sz="2200" b="1" dirty="0" smtClean="0">
                <a:solidFill>
                  <a:schemeClr val="accent1">
                    <a:lumMod val="75000"/>
                  </a:schemeClr>
                </a:solidFill>
                <a:latin typeface="+mj-lt"/>
              </a:rPr>
              <a:t>Spain progresses in the digitalization process</a:t>
            </a:r>
            <a:endParaRPr lang="en-GB" sz="2200" b="1" dirty="0">
              <a:solidFill>
                <a:schemeClr val="accent1">
                  <a:lumMod val="75000"/>
                </a:schemeClr>
              </a:solidFill>
              <a:latin typeface="+mj-lt"/>
            </a:endParaRPr>
          </a:p>
        </p:txBody>
      </p:sp>
      <p:sp>
        <p:nvSpPr>
          <p:cNvPr id="30" name="CuadroTexto 29"/>
          <p:cNvSpPr txBox="1"/>
          <p:nvPr/>
        </p:nvSpPr>
        <p:spPr>
          <a:xfrm>
            <a:off x="1802506" y="5178678"/>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Training in digital talent</a:t>
            </a:r>
          </a:p>
        </p:txBody>
      </p:sp>
    </p:spTree>
    <p:extLst>
      <p:ext uri="{BB962C8B-B14F-4D97-AF65-F5344CB8AC3E}">
        <p14:creationId xmlns:p14="http://schemas.microsoft.com/office/powerpoint/2010/main" val="3743436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65414" y="2539004"/>
            <a:ext cx="2739034" cy="2476699"/>
          </a:xfrm>
          <a:prstGeom prst="rect">
            <a:avLst/>
          </a:prstGeom>
        </p:spPr>
      </p:pic>
      <p:sp>
        <p:nvSpPr>
          <p:cNvPr id="4" name="Marcador de número de diapositiva 3"/>
          <p:cNvSpPr>
            <a:spLocks noGrp="1"/>
          </p:cNvSpPr>
          <p:nvPr>
            <p:ph type="sldNum" sz="quarter" idx="12"/>
          </p:nvPr>
        </p:nvSpPr>
        <p:spPr/>
        <p:txBody>
          <a:bodyPr/>
          <a:lstStyle/>
          <a:p>
            <a:fld id="{BCECDAE5-3B81-401B-AAD2-D1C88E068655}" type="slidenum">
              <a:rPr lang="en-GB" smtClean="0"/>
              <a:pPr/>
              <a:t>25</a:t>
            </a:fld>
            <a:endParaRPr lang="en-GB" dirty="0"/>
          </a:p>
        </p:txBody>
      </p:sp>
      <p:sp>
        <p:nvSpPr>
          <p:cNvPr id="8" name="CuadroTexto 7"/>
          <p:cNvSpPr txBox="1"/>
          <p:nvPr/>
        </p:nvSpPr>
        <p:spPr>
          <a:xfrm>
            <a:off x="899592" y="2198586"/>
            <a:ext cx="3312368" cy="369332"/>
          </a:xfrm>
          <a:prstGeom prst="rect">
            <a:avLst/>
          </a:prstGeom>
          <a:solidFill>
            <a:srgbClr val="0F6FC6"/>
          </a:solidFill>
        </p:spPr>
        <p:txBody>
          <a:bodyPr wrap="square" lIns="0" rIns="0" rtlCol="0">
            <a:spAutoFit/>
          </a:bodyPr>
          <a:lstStyle/>
          <a:p>
            <a:pPr algn="ctr"/>
            <a:r>
              <a:rPr lang="en-GB" b="1" dirty="0" smtClean="0">
                <a:solidFill>
                  <a:schemeClr val="bg1"/>
                </a:solidFill>
                <a:latin typeface="+mj-lt"/>
                <a:cs typeface="Arial" panose="020B0604020202020204" pitchFamily="34" charset="0"/>
              </a:rPr>
              <a:t>Big assets</a:t>
            </a:r>
          </a:p>
        </p:txBody>
      </p:sp>
      <p:sp>
        <p:nvSpPr>
          <p:cNvPr id="9" name="CuadroTexto 8"/>
          <p:cNvSpPr txBox="1"/>
          <p:nvPr/>
        </p:nvSpPr>
        <p:spPr>
          <a:xfrm>
            <a:off x="1197444" y="2780928"/>
            <a:ext cx="3076705"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Leading digital infrastructures</a:t>
            </a:r>
            <a:endParaRPr lang="en-GB" dirty="0">
              <a:solidFill>
                <a:schemeClr val="accent1">
                  <a:lumMod val="50000"/>
                </a:schemeClr>
              </a:solidFill>
              <a:latin typeface="+mj-lt"/>
            </a:endParaRPr>
          </a:p>
        </p:txBody>
      </p:sp>
      <p:sp>
        <p:nvSpPr>
          <p:cNvPr id="10" name="Elipse 9"/>
          <p:cNvSpPr/>
          <p:nvPr/>
        </p:nvSpPr>
        <p:spPr>
          <a:xfrm>
            <a:off x="1036745" y="2882233"/>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uadroTexto 10"/>
          <p:cNvSpPr txBox="1"/>
          <p:nvPr/>
        </p:nvSpPr>
        <p:spPr>
          <a:xfrm>
            <a:off x="1204315" y="3208864"/>
            <a:ext cx="3076705"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Entrepreneurship</a:t>
            </a:r>
            <a:endParaRPr lang="en-GB" dirty="0">
              <a:solidFill>
                <a:schemeClr val="accent1">
                  <a:lumMod val="50000"/>
                </a:schemeClr>
              </a:solidFill>
              <a:latin typeface="+mj-lt"/>
            </a:endParaRPr>
          </a:p>
        </p:txBody>
      </p:sp>
      <p:sp>
        <p:nvSpPr>
          <p:cNvPr id="12" name="Elipse 11"/>
          <p:cNvSpPr/>
          <p:nvPr/>
        </p:nvSpPr>
        <p:spPr>
          <a:xfrm>
            <a:off x="1043616" y="3317620"/>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uadroTexto 12"/>
          <p:cNvSpPr txBox="1"/>
          <p:nvPr/>
        </p:nvSpPr>
        <p:spPr>
          <a:xfrm>
            <a:off x="1204315" y="3573016"/>
            <a:ext cx="3076705" cy="489878"/>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Reference companies in many economic sectors</a:t>
            </a:r>
            <a:endParaRPr lang="en-GB" dirty="0">
              <a:solidFill>
                <a:schemeClr val="accent1">
                  <a:lumMod val="50000"/>
                </a:schemeClr>
              </a:solidFill>
              <a:latin typeface="+mj-lt"/>
            </a:endParaRPr>
          </a:p>
        </p:txBody>
      </p:sp>
      <p:sp>
        <p:nvSpPr>
          <p:cNvPr id="14" name="Elipse 13"/>
          <p:cNvSpPr/>
          <p:nvPr/>
        </p:nvSpPr>
        <p:spPr>
          <a:xfrm>
            <a:off x="1043616" y="3677220"/>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uadroTexto 14"/>
          <p:cNvSpPr txBox="1"/>
          <p:nvPr/>
        </p:nvSpPr>
        <p:spPr>
          <a:xfrm>
            <a:off x="1204315" y="4048537"/>
            <a:ext cx="3076705" cy="297517"/>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Highly-recognised Universities</a:t>
            </a:r>
            <a:endParaRPr lang="en-GB" dirty="0">
              <a:solidFill>
                <a:schemeClr val="accent1">
                  <a:lumMod val="50000"/>
                </a:schemeClr>
              </a:solidFill>
              <a:latin typeface="+mj-lt"/>
            </a:endParaRPr>
          </a:p>
        </p:txBody>
      </p:sp>
      <p:sp>
        <p:nvSpPr>
          <p:cNvPr id="16" name="Elipse 15"/>
          <p:cNvSpPr/>
          <p:nvPr/>
        </p:nvSpPr>
        <p:spPr>
          <a:xfrm>
            <a:off x="1043616" y="4118073"/>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uadroTexto 16"/>
          <p:cNvSpPr txBox="1"/>
          <p:nvPr/>
        </p:nvSpPr>
        <p:spPr>
          <a:xfrm>
            <a:off x="1204315" y="4883338"/>
            <a:ext cx="3076705" cy="477054"/>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Capacity to attract and develop technologic talent</a:t>
            </a:r>
            <a:endParaRPr lang="en-GB" dirty="0">
              <a:solidFill>
                <a:schemeClr val="accent1">
                  <a:lumMod val="50000"/>
                </a:schemeClr>
              </a:solidFill>
              <a:latin typeface="+mj-lt"/>
            </a:endParaRPr>
          </a:p>
        </p:txBody>
      </p:sp>
      <p:sp>
        <p:nvSpPr>
          <p:cNvPr id="18" name="Elipse 17"/>
          <p:cNvSpPr/>
          <p:nvPr/>
        </p:nvSpPr>
        <p:spPr>
          <a:xfrm>
            <a:off x="1043616" y="4990974"/>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uadroTexto 18"/>
          <p:cNvSpPr txBox="1"/>
          <p:nvPr/>
        </p:nvSpPr>
        <p:spPr>
          <a:xfrm>
            <a:off x="1204315" y="4379282"/>
            <a:ext cx="3295677" cy="489878"/>
          </a:xfrm>
          <a:prstGeom prst="rect">
            <a:avLst/>
          </a:prstGeom>
          <a:noFill/>
        </p:spPr>
        <p:txBody>
          <a:bodyPr wrap="square" rtlCol="0">
            <a:spAutoFit/>
          </a:bodyPr>
          <a:lstStyle/>
          <a:p>
            <a:pPr>
              <a:lnSpc>
                <a:spcPts val="1500"/>
              </a:lnSpc>
            </a:pPr>
            <a:r>
              <a:rPr lang="en-GB" dirty="0" smtClean="0">
                <a:solidFill>
                  <a:schemeClr val="accent1">
                    <a:lumMod val="50000"/>
                  </a:schemeClr>
                </a:solidFill>
                <a:latin typeface="+mj-lt"/>
              </a:rPr>
              <a:t>Link between Europe, LATAM and Mediterranean countries</a:t>
            </a:r>
            <a:endParaRPr lang="en-GB" dirty="0">
              <a:solidFill>
                <a:schemeClr val="accent1">
                  <a:lumMod val="50000"/>
                </a:schemeClr>
              </a:solidFill>
              <a:latin typeface="+mj-lt"/>
            </a:endParaRPr>
          </a:p>
        </p:txBody>
      </p:sp>
      <p:sp>
        <p:nvSpPr>
          <p:cNvPr id="20" name="Elipse 19"/>
          <p:cNvSpPr/>
          <p:nvPr/>
        </p:nvSpPr>
        <p:spPr>
          <a:xfrm>
            <a:off x="1043616" y="4563118"/>
            <a:ext cx="72000" cy="7200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uadroTexto 20"/>
          <p:cNvSpPr txBox="1"/>
          <p:nvPr/>
        </p:nvSpPr>
        <p:spPr>
          <a:xfrm>
            <a:off x="6407299" y="3432813"/>
            <a:ext cx="1621085" cy="861774"/>
          </a:xfrm>
          <a:prstGeom prst="rect">
            <a:avLst/>
          </a:prstGeom>
          <a:solidFill>
            <a:schemeClr val="bg1">
              <a:alpha val="62000"/>
            </a:schemeClr>
          </a:solidFill>
        </p:spPr>
        <p:txBody>
          <a:bodyPr wrap="square" lIns="0" rIns="0" rtlCol="0" anchor="ctr" anchorCtr="0">
            <a:spAutoFit/>
          </a:bodyPr>
          <a:lstStyle/>
          <a:p>
            <a:pPr algn="ctr">
              <a:lnSpc>
                <a:spcPts val="2000"/>
              </a:lnSpc>
            </a:pPr>
            <a:r>
              <a:rPr lang="en-GB" sz="2000" b="1" cap="small" dirty="0" smtClean="0">
                <a:solidFill>
                  <a:schemeClr val="accent1">
                    <a:lumMod val="50000"/>
                  </a:schemeClr>
                </a:solidFill>
                <a:latin typeface="+mj-lt"/>
                <a:cs typeface="Arial" panose="020B0604020202020204" pitchFamily="34" charset="0"/>
              </a:rPr>
              <a:t>PUBLIC- PRIVATE </a:t>
            </a:r>
            <a:r>
              <a:rPr lang="en-GB" cap="small" dirty="0" smtClean="0">
                <a:solidFill>
                  <a:schemeClr val="accent1">
                    <a:lumMod val="50000"/>
                  </a:schemeClr>
                </a:solidFill>
                <a:latin typeface="+mj-lt"/>
                <a:cs typeface="Arial" panose="020B0604020202020204" pitchFamily="34" charset="0"/>
              </a:rPr>
              <a:t>COLLABORATION</a:t>
            </a:r>
          </a:p>
        </p:txBody>
      </p:sp>
      <p:sp>
        <p:nvSpPr>
          <p:cNvPr id="22" name="Rectángulo 21"/>
          <p:cNvSpPr/>
          <p:nvPr/>
        </p:nvSpPr>
        <p:spPr>
          <a:xfrm>
            <a:off x="4860032" y="2915473"/>
            <a:ext cx="407295" cy="1446550"/>
          </a:xfrm>
          <a:prstGeom prst="rect">
            <a:avLst/>
          </a:prstGeom>
          <a:noFill/>
        </p:spPr>
        <p:txBody>
          <a:bodyPr wrap="square" lIns="91440" tIns="45720" rIns="91440" bIns="45720" anchor="ctr">
            <a:spAutoFit/>
          </a:bodyPr>
          <a:lstStyle/>
          <a:p>
            <a:pPr algn="ctr"/>
            <a:r>
              <a:rPr lang="en-GB" sz="8800" b="0" cap="none" spc="0" dirty="0" smtClean="0">
                <a:ln w="0"/>
                <a:solidFill>
                  <a:srgbClr val="0070C0"/>
                </a:solidFill>
                <a:effectLst>
                  <a:outerShdw blurRad="38100" dist="19050" dir="2700000" algn="tl" rotWithShape="0">
                    <a:schemeClr val="dk1">
                      <a:alpha val="40000"/>
                    </a:schemeClr>
                  </a:outerShdw>
                </a:effectLst>
                <a:latin typeface="+mj-lt"/>
              </a:rPr>
              <a:t>+</a:t>
            </a:r>
            <a:endParaRPr lang="en-GB" sz="8800" b="0" cap="none" spc="0" dirty="0">
              <a:ln w="0"/>
              <a:solidFill>
                <a:srgbClr val="0070C0"/>
              </a:solidFill>
              <a:effectLst>
                <a:outerShdw blurRad="38100" dist="19050" dir="2700000" algn="tl" rotWithShape="0">
                  <a:schemeClr val="dk1">
                    <a:alpha val="40000"/>
                  </a:schemeClr>
                </a:outerShdw>
              </a:effectLst>
              <a:latin typeface="+mj-lt"/>
            </a:endParaRPr>
          </a:p>
        </p:txBody>
      </p:sp>
      <p:sp>
        <p:nvSpPr>
          <p:cNvPr id="23" name="Triángulo isósceles 22"/>
          <p:cNvSpPr/>
          <p:nvPr/>
        </p:nvSpPr>
        <p:spPr>
          <a:xfrm flipH="1" flipV="1">
            <a:off x="3419871" y="5526973"/>
            <a:ext cx="2304257" cy="30411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CuadroTexto 23"/>
          <p:cNvSpPr txBox="1"/>
          <p:nvPr/>
        </p:nvSpPr>
        <p:spPr>
          <a:xfrm>
            <a:off x="2182228" y="6021288"/>
            <a:ext cx="4536504" cy="369332"/>
          </a:xfrm>
          <a:prstGeom prst="rect">
            <a:avLst/>
          </a:prstGeom>
          <a:solidFill>
            <a:srgbClr val="0F6FC6"/>
          </a:solidFill>
        </p:spPr>
        <p:txBody>
          <a:bodyPr wrap="square" lIns="0" rIns="0" rtlCol="0" anchor="ctr" anchorCtr="0">
            <a:spAutoFit/>
          </a:bodyPr>
          <a:lstStyle/>
          <a:p>
            <a:pPr algn="ctr"/>
            <a:r>
              <a:rPr lang="en-GB" b="1" dirty="0" smtClean="0">
                <a:solidFill>
                  <a:schemeClr val="bg1"/>
                </a:solidFill>
                <a:latin typeface="+mj-lt"/>
                <a:cs typeface="Arial" panose="020B0604020202020204" pitchFamily="34" charset="0"/>
              </a:rPr>
              <a:t>Digitisation National Strategy</a:t>
            </a:r>
          </a:p>
        </p:txBody>
      </p:sp>
      <p:sp>
        <p:nvSpPr>
          <p:cNvPr id="26" name="1 Título"/>
          <p:cNvSpPr txBox="1">
            <a:spLocks/>
          </p:cNvSpPr>
          <p:nvPr/>
        </p:nvSpPr>
        <p:spPr>
          <a:xfrm>
            <a:off x="3203848" y="404664"/>
            <a:ext cx="5904656"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Public-private collaboration is key to face the challenge successfully</a:t>
            </a:r>
            <a:endParaRPr lang="en-GB" sz="2200" b="1" dirty="0">
              <a:solidFill>
                <a:srgbClr val="0070C0"/>
              </a:solidFill>
              <a:ea typeface="+mn-ea"/>
              <a:cs typeface="+mn-cs"/>
            </a:endParaRPr>
          </a:p>
        </p:txBody>
      </p:sp>
      <p:sp>
        <p:nvSpPr>
          <p:cNvPr id="2" name="Rectángulo 1"/>
          <p:cNvSpPr/>
          <p:nvPr/>
        </p:nvSpPr>
        <p:spPr>
          <a:xfrm>
            <a:off x="467344" y="1168325"/>
            <a:ext cx="8641159" cy="646331"/>
          </a:xfrm>
          <a:prstGeom prst="rect">
            <a:avLst/>
          </a:prstGeom>
        </p:spPr>
        <p:txBody>
          <a:bodyPr wrap="square">
            <a:spAutoFit/>
          </a:bodyPr>
          <a:lstStyle/>
          <a:p>
            <a:r>
              <a:rPr lang="en-GB" b="1" dirty="0" smtClean="0">
                <a:solidFill>
                  <a:schemeClr val="accent1">
                    <a:lumMod val="50000"/>
                  </a:schemeClr>
                </a:solidFill>
                <a:latin typeface="+mj-lt"/>
              </a:rPr>
              <a:t>Spain has the opportunity to lead digital transition </a:t>
            </a:r>
            <a:r>
              <a:rPr lang="en-GB" dirty="0" smtClean="0">
                <a:solidFill>
                  <a:schemeClr val="accent1">
                    <a:lumMod val="50000"/>
                  </a:schemeClr>
                </a:solidFill>
                <a:latin typeface="+mj-lt"/>
              </a:rPr>
              <a:t>and become a European reference in this new economy, but every one’s effort is needed in order to achieve it</a:t>
            </a:r>
            <a:r>
              <a:rPr lang="en-GB" b="1" dirty="0" smtClean="0">
                <a:solidFill>
                  <a:schemeClr val="accent1">
                    <a:lumMod val="50000"/>
                  </a:schemeClr>
                </a:solidFill>
                <a:latin typeface="+mj-lt"/>
              </a:rPr>
              <a:t>.</a:t>
            </a:r>
            <a:endParaRPr lang="en-GB" dirty="0">
              <a:solidFill>
                <a:schemeClr val="accent1">
                  <a:lumMod val="50000"/>
                </a:schemeClr>
              </a:solidFill>
              <a:latin typeface="+mj-lt"/>
            </a:endParaRPr>
          </a:p>
        </p:txBody>
      </p:sp>
    </p:spTree>
    <p:extLst>
      <p:ext uri="{BB962C8B-B14F-4D97-AF65-F5344CB8AC3E}">
        <p14:creationId xmlns:p14="http://schemas.microsoft.com/office/powerpoint/2010/main" val="1553969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texto 3"/>
          <p:cNvSpPr txBox="1">
            <a:spLocks/>
          </p:cNvSpPr>
          <p:nvPr/>
        </p:nvSpPr>
        <p:spPr>
          <a:xfrm>
            <a:off x="1331640" y="2348880"/>
            <a:ext cx="6696872" cy="3132348"/>
          </a:xfrm>
          <a:prstGeom prst="rect">
            <a:avLst/>
          </a:prstGeom>
        </p:spPr>
        <p:txBody>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ClrTx/>
              <a:buNone/>
            </a:pPr>
            <a:r>
              <a:rPr lang="en-GB" sz="5400" b="1" dirty="0" smtClean="0">
                <a:latin typeface="Calibri" panose="020F0502020204030204" pitchFamily="34" charset="0"/>
                <a:cs typeface="Calibri" panose="020F0502020204030204" pitchFamily="34" charset="0"/>
              </a:rPr>
              <a:t>FINAL CONSIDERATIONS</a:t>
            </a:r>
            <a:endParaRPr lang="en-GB"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7873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59632" y="2060848"/>
            <a:ext cx="6696744" cy="3762719"/>
          </a:xfrm>
          <a:prstGeom prst="rect">
            <a:avLst/>
          </a:prstGeom>
        </p:spPr>
      </p:pic>
    </p:spTree>
    <p:extLst>
      <p:ext uri="{BB962C8B-B14F-4D97-AF65-F5344CB8AC3E}">
        <p14:creationId xmlns:p14="http://schemas.microsoft.com/office/powerpoint/2010/main" val="3375221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p:cNvPicPr>
            <a:picLocks noChangeAspect="1"/>
          </p:cNvPicPr>
          <p:nvPr/>
        </p:nvPicPr>
        <p:blipFill rotWithShape="1">
          <a:blip r:embed="rId2"/>
          <a:srcRect r="2492"/>
          <a:stretch/>
        </p:blipFill>
        <p:spPr>
          <a:xfrm>
            <a:off x="1835696" y="3068960"/>
            <a:ext cx="4374486" cy="2828925"/>
          </a:xfrm>
          <a:prstGeom prst="rect">
            <a:avLst/>
          </a:prstGeom>
        </p:spPr>
      </p:pic>
      <p:sp>
        <p:nvSpPr>
          <p:cNvPr id="5" name="Rectangle 4"/>
          <p:cNvSpPr/>
          <p:nvPr/>
        </p:nvSpPr>
        <p:spPr>
          <a:xfrm>
            <a:off x="899592" y="2081607"/>
            <a:ext cx="6912768" cy="1046440"/>
          </a:xfrm>
          <a:prstGeom prst="rect">
            <a:avLst/>
          </a:prstGeom>
        </p:spPr>
        <p:txBody>
          <a:bodyPr wrap="square">
            <a:spAutoFit/>
          </a:bodyPr>
          <a:lstStyle/>
          <a:p>
            <a:pPr>
              <a:spcAft>
                <a:spcPts val="600"/>
              </a:spcAft>
              <a:tabLst>
                <a:tab pos="405289" algn="l"/>
                <a:tab pos="675323" algn="l"/>
                <a:tab pos="945356" algn="l"/>
                <a:tab pos="1755458" algn="l"/>
                <a:tab pos="2025491" algn="l"/>
                <a:tab pos="2295525" algn="l"/>
                <a:tab pos="3105626" algn="l"/>
                <a:tab pos="3375660" algn="l"/>
                <a:tab pos="3645694" algn="l"/>
              </a:tabLst>
            </a:pPr>
            <a:r>
              <a:rPr lang="en-GB" sz="2850" b="1" dirty="0">
                <a:latin typeface="Calibri" panose="020F0502020204030204" pitchFamily="34" charset="0"/>
                <a:ea typeface="Times New Roman" panose="02020603050405020304" pitchFamily="18" charset="0"/>
                <a:cs typeface="Calibri" panose="020F0502020204030204" pitchFamily="34" charset="0"/>
              </a:rPr>
              <a:t>Customer rules the world. </a:t>
            </a:r>
          </a:p>
          <a:p>
            <a:pPr>
              <a:spcAft>
                <a:spcPts val="600"/>
              </a:spcAft>
              <a:tabLst>
                <a:tab pos="405289" algn="l"/>
                <a:tab pos="675323" algn="l"/>
                <a:tab pos="945356" algn="l"/>
                <a:tab pos="1755458" algn="l"/>
                <a:tab pos="2025491" algn="l"/>
                <a:tab pos="2295525" algn="l"/>
                <a:tab pos="3105626" algn="l"/>
                <a:tab pos="3375660" algn="l"/>
                <a:tab pos="3645694" algn="l"/>
              </a:tabLst>
            </a:pPr>
            <a:r>
              <a:rPr lang="en-GB" sz="2850" b="1" dirty="0">
                <a:latin typeface="Calibri" panose="020F0502020204030204" pitchFamily="34" charset="0"/>
                <a:ea typeface="Times New Roman" panose="02020603050405020304" pitchFamily="18" charset="0"/>
                <a:cs typeface="Calibri" panose="020F0502020204030204" pitchFamily="34" charset="0"/>
              </a:rPr>
              <a:t>Customer should be served immediately.</a:t>
            </a:r>
          </a:p>
        </p:txBody>
      </p:sp>
    </p:spTree>
    <p:extLst>
      <p:ext uri="{BB962C8B-B14F-4D97-AF65-F5344CB8AC3E}">
        <p14:creationId xmlns:p14="http://schemas.microsoft.com/office/powerpoint/2010/main" val="3528975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9592" y="2081607"/>
            <a:ext cx="6912768" cy="1046440"/>
          </a:xfrm>
          <a:prstGeom prst="rect">
            <a:avLst/>
          </a:prstGeom>
        </p:spPr>
        <p:txBody>
          <a:bodyPr wrap="square">
            <a:spAutoFit/>
          </a:bodyPr>
          <a:lstStyle/>
          <a:p>
            <a:pPr>
              <a:spcAft>
                <a:spcPts val="600"/>
              </a:spcAft>
              <a:tabLst>
                <a:tab pos="405289" algn="l"/>
                <a:tab pos="675323" algn="l"/>
                <a:tab pos="945356" algn="l"/>
                <a:tab pos="1755458" algn="l"/>
                <a:tab pos="2025491" algn="l"/>
                <a:tab pos="2295525" algn="l"/>
                <a:tab pos="3105626" algn="l"/>
                <a:tab pos="3375660" algn="l"/>
                <a:tab pos="3645694" algn="l"/>
              </a:tabLst>
            </a:pPr>
            <a:r>
              <a:rPr lang="en-GB" sz="2850" b="1" dirty="0">
                <a:latin typeface="Calibri" panose="020F0502020204030204" pitchFamily="34" charset="0"/>
                <a:ea typeface="Times New Roman" panose="02020603050405020304" pitchFamily="18" charset="0"/>
                <a:cs typeface="Calibri" panose="020F0502020204030204" pitchFamily="34" charset="0"/>
              </a:rPr>
              <a:t>Customer rules the world. </a:t>
            </a:r>
          </a:p>
          <a:p>
            <a:pPr>
              <a:spcAft>
                <a:spcPts val="600"/>
              </a:spcAft>
              <a:tabLst>
                <a:tab pos="405289" algn="l"/>
                <a:tab pos="675323" algn="l"/>
                <a:tab pos="945356" algn="l"/>
                <a:tab pos="1755458" algn="l"/>
                <a:tab pos="2025491" algn="l"/>
                <a:tab pos="2295525" algn="l"/>
                <a:tab pos="3105626" algn="l"/>
                <a:tab pos="3375660" algn="l"/>
                <a:tab pos="3645694" algn="l"/>
              </a:tabLst>
            </a:pPr>
            <a:r>
              <a:rPr lang="en-GB" sz="2850" b="1" dirty="0">
                <a:latin typeface="Calibri" panose="020F0502020204030204" pitchFamily="34" charset="0"/>
                <a:ea typeface="Times New Roman" panose="02020603050405020304" pitchFamily="18" charset="0"/>
                <a:cs typeface="Calibri" panose="020F0502020204030204" pitchFamily="34" charset="0"/>
              </a:rPr>
              <a:t>Customer should be served immediately.</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356992"/>
            <a:ext cx="5715000" cy="3667125"/>
          </a:xfrm>
          <a:prstGeom prst="rect">
            <a:avLst/>
          </a:prstGeom>
        </p:spPr>
      </p:pic>
    </p:spTree>
    <p:extLst>
      <p:ext uri="{BB962C8B-B14F-4D97-AF65-F5344CB8AC3E}">
        <p14:creationId xmlns:p14="http://schemas.microsoft.com/office/powerpoint/2010/main" val="3358755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CECDAE5-3B81-401B-AAD2-D1C88E068655}" type="slidenum">
              <a:rPr lang="en-GB" smtClean="0"/>
              <a:pPr/>
              <a:t>3</a:t>
            </a:fld>
            <a:endParaRPr lang="en-GB" dirty="0"/>
          </a:p>
        </p:txBody>
      </p:sp>
      <p:sp>
        <p:nvSpPr>
          <p:cNvPr id="7" name="CuadroTexto 6"/>
          <p:cNvSpPr txBox="1"/>
          <p:nvPr/>
        </p:nvSpPr>
        <p:spPr>
          <a:xfrm>
            <a:off x="308767" y="6293072"/>
            <a:ext cx="5800725" cy="230832"/>
          </a:xfrm>
          <a:prstGeom prst="rect">
            <a:avLst/>
          </a:prstGeom>
          <a:noFill/>
        </p:spPr>
        <p:txBody>
          <a:bodyPr wrap="square" rtlCol="0">
            <a:spAutoFit/>
          </a:bodyPr>
          <a:lstStyle/>
          <a:p>
            <a:r>
              <a:rPr lang="en-GB" sz="900" dirty="0" smtClean="0">
                <a:latin typeface="+mj-lt"/>
              </a:rPr>
              <a:t>Source: COTEC Report [The digital reinvention: an opportunity for Spain, July 2017]</a:t>
            </a:r>
            <a:endParaRPr lang="en-GB" sz="900" b="1" dirty="0">
              <a:solidFill>
                <a:srgbClr val="FF0000"/>
              </a:solidFill>
              <a:latin typeface="+mj-lt"/>
            </a:endParaRPr>
          </a:p>
        </p:txBody>
      </p:sp>
      <p:grpSp>
        <p:nvGrpSpPr>
          <p:cNvPr id="15" name="Grupo 14"/>
          <p:cNvGrpSpPr/>
          <p:nvPr/>
        </p:nvGrpSpPr>
        <p:grpSpPr>
          <a:xfrm>
            <a:off x="308767" y="1484784"/>
            <a:ext cx="5271345" cy="4320479"/>
            <a:chOff x="179512" y="1196752"/>
            <a:chExt cx="6048672" cy="4102322"/>
          </a:xfrm>
        </p:grpSpPr>
        <p:grpSp>
          <p:nvGrpSpPr>
            <p:cNvPr id="12" name="Grupo 11"/>
            <p:cNvGrpSpPr/>
            <p:nvPr/>
          </p:nvGrpSpPr>
          <p:grpSpPr>
            <a:xfrm>
              <a:off x="179512" y="1196752"/>
              <a:ext cx="6048672" cy="4102322"/>
              <a:chOff x="179512" y="1196752"/>
              <a:chExt cx="6048672" cy="4102322"/>
            </a:xfrm>
          </p:grpSpPr>
          <p:pic>
            <p:nvPicPr>
              <p:cNvPr id="6" name="Imagen 5"/>
              <p:cNvPicPr>
                <a:picLocks noChangeAspect="1"/>
              </p:cNvPicPr>
              <p:nvPr/>
            </p:nvPicPr>
            <p:blipFill rotWithShape="1">
              <a:blip r:embed="rId2"/>
              <a:srcRect l="15396" t="20289" r="20136" b="16188"/>
              <a:stretch/>
            </p:blipFill>
            <p:spPr>
              <a:xfrm>
                <a:off x="179512" y="1196752"/>
                <a:ext cx="6048672" cy="4102322"/>
              </a:xfrm>
              <a:prstGeom prst="rect">
                <a:avLst/>
              </a:prstGeom>
            </p:spPr>
          </p:pic>
          <p:sp>
            <p:nvSpPr>
              <p:cNvPr id="9" name="Elipse 8"/>
              <p:cNvSpPr/>
              <p:nvPr/>
            </p:nvSpPr>
            <p:spPr>
              <a:xfrm>
                <a:off x="3410586" y="3820401"/>
                <a:ext cx="81294" cy="8129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ángulo 10"/>
              <p:cNvSpPr/>
              <p:nvPr/>
            </p:nvSpPr>
            <p:spPr>
              <a:xfrm>
                <a:off x="3509489" y="3743927"/>
                <a:ext cx="297318" cy="19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uadroTexto 9"/>
              <p:cNvSpPr txBox="1"/>
              <p:nvPr/>
            </p:nvSpPr>
            <p:spPr>
              <a:xfrm>
                <a:off x="3500845" y="3699102"/>
                <a:ext cx="404665" cy="175342"/>
              </a:xfrm>
              <a:prstGeom prst="rect">
                <a:avLst/>
              </a:prstGeom>
              <a:solidFill>
                <a:schemeClr val="bg1"/>
              </a:solidFill>
            </p:spPr>
            <p:txBody>
              <a:bodyPr wrap="none" lIns="0" tIns="0" rIns="0" bIns="0" rtlCol="0">
                <a:spAutoFit/>
              </a:bodyPr>
              <a:lstStyle/>
              <a:p>
                <a:r>
                  <a:rPr lang="en-GB" sz="1200" b="1" dirty="0" smtClean="0">
                    <a:solidFill>
                      <a:srgbClr val="FF0000"/>
                    </a:solidFill>
                    <a:latin typeface="+mj-lt"/>
                  </a:rPr>
                  <a:t>Spain</a:t>
                </a:r>
                <a:endParaRPr lang="en-GB" sz="1200" b="1" dirty="0">
                  <a:solidFill>
                    <a:srgbClr val="FF0000"/>
                  </a:solidFill>
                  <a:latin typeface="+mj-lt"/>
                </a:endParaRPr>
              </a:p>
            </p:txBody>
          </p:sp>
        </p:grpSp>
        <p:sp>
          <p:nvSpPr>
            <p:cNvPr id="13" name="CuadroTexto 12"/>
            <p:cNvSpPr txBox="1"/>
            <p:nvPr/>
          </p:nvSpPr>
          <p:spPr>
            <a:xfrm>
              <a:off x="5023537" y="4957215"/>
              <a:ext cx="1175368" cy="160730"/>
            </a:xfrm>
            <a:prstGeom prst="rect">
              <a:avLst/>
            </a:prstGeom>
            <a:solidFill>
              <a:schemeClr val="bg1"/>
            </a:solidFill>
          </p:spPr>
          <p:txBody>
            <a:bodyPr wrap="none" lIns="0" tIns="0" rIns="0" bIns="0" rtlCol="0">
              <a:spAutoFit/>
            </a:bodyPr>
            <a:lstStyle/>
            <a:p>
              <a:r>
                <a:rPr lang="en-GB" sz="1100" b="1" dirty="0" smtClean="0">
                  <a:latin typeface="+mj-lt"/>
                </a:rPr>
                <a:t>Digitization index</a:t>
              </a:r>
              <a:endParaRPr lang="en-GB" sz="1100" b="1" dirty="0">
                <a:latin typeface="+mj-lt"/>
              </a:endParaRPr>
            </a:p>
          </p:txBody>
        </p:sp>
        <p:sp>
          <p:nvSpPr>
            <p:cNvPr id="14" name="CuadroTexto 13"/>
            <p:cNvSpPr txBox="1"/>
            <p:nvPr/>
          </p:nvSpPr>
          <p:spPr>
            <a:xfrm>
              <a:off x="251520" y="1225842"/>
              <a:ext cx="1162492" cy="292236"/>
            </a:xfrm>
            <a:prstGeom prst="rect">
              <a:avLst/>
            </a:prstGeom>
            <a:solidFill>
              <a:schemeClr val="bg1"/>
            </a:solidFill>
          </p:spPr>
          <p:txBody>
            <a:bodyPr wrap="none" lIns="0" tIns="0" rIns="0" bIns="0" rtlCol="0">
              <a:spAutoFit/>
            </a:bodyPr>
            <a:lstStyle/>
            <a:p>
              <a:r>
                <a:rPr lang="en-GB" sz="1100" b="1" dirty="0" smtClean="0">
                  <a:latin typeface="+mj-lt"/>
                </a:rPr>
                <a:t>GDP per capita</a:t>
              </a:r>
            </a:p>
            <a:p>
              <a:r>
                <a:rPr lang="en-GB" sz="900" dirty="0" smtClean="0">
                  <a:latin typeface="+mj-lt"/>
                </a:rPr>
                <a:t>Thousands USD, 2015</a:t>
              </a:r>
              <a:endParaRPr lang="en-GB" sz="900" dirty="0">
                <a:latin typeface="+mj-lt"/>
              </a:endParaRPr>
            </a:p>
          </p:txBody>
        </p:sp>
      </p:grpSp>
      <p:sp>
        <p:nvSpPr>
          <p:cNvPr id="16" name="1 Título"/>
          <p:cNvSpPr txBox="1">
            <a:spLocks/>
          </p:cNvSpPr>
          <p:nvPr/>
        </p:nvSpPr>
        <p:spPr>
          <a:xfrm>
            <a:off x="3209130" y="401469"/>
            <a:ext cx="5934869"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A clear correlation between the degree of digitisation of a country and its wealth</a:t>
            </a:r>
            <a:endParaRPr lang="en-GB" sz="2200" b="1" dirty="0">
              <a:solidFill>
                <a:srgbClr val="0070C0"/>
              </a:solidFill>
              <a:ea typeface="+mn-ea"/>
              <a:cs typeface="+mn-cs"/>
            </a:endParaRPr>
          </a:p>
        </p:txBody>
      </p:sp>
      <p:sp>
        <p:nvSpPr>
          <p:cNvPr id="17" name="2 Marcador de contenido"/>
          <p:cNvSpPr txBox="1">
            <a:spLocks/>
          </p:cNvSpPr>
          <p:nvPr/>
        </p:nvSpPr>
        <p:spPr>
          <a:xfrm>
            <a:off x="5724129" y="1772816"/>
            <a:ext cx="2962672" cy="4320480"/>
          </a:xfrm>
          <a:prstGeom prst="rect">
            <a:avLst/>
          </a:prstGeom>
          <a:solidFill>
            <a:srgbClr val="EFFBFF"/>
          </a:solidFill>
          <a:ln w="12700">
            <a:solidFill>
              <a:schemeClr val="bg1"/>
            </a:solidFill>
          </a:ln>
        </p:spPr>
        <p:txBody>
          <a:bodyPr vert="horz" wrap="square" lIns="108000" tIns="36000" rIns="72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nSpc>
                <a:spcPts val="1900"/>
              </a:lnSpc>
              <a:spcBef>
                <a:spcPts val="600"/>
              </a:spcBef>
              <a:spcAft>
                <a:spcPts val="600"/>
              </a:spcAft>
              <a:buNone/>
            </a:pPr>
            <a:r>
              <a:rPr lang="en-GB" sz="1800" dirty="0" smtClean="0">
                <a:solidFill>
                  <a:schemeClr val="accent1">
                    <a:lumMod val="50000"/>
                  </a:schemeClr>
                </a:solidFill>
                <a:latin typeface="+mj-lt"/>
              </a:rPr>
              <a:t>The technological and digital transformation is, and will continue to be in the future, one of the fundamental levers to improve economic growth, competitiveness and social welfare.</a:t>
            </a:r>
          </a:p>
          <a:p>
            <a:pPr marL="27432" indent="0">
              <a:lnSpc>
                <a:spcPts val="1900"/>
              </a:lnSpc>
              <a:spcBef>
                <a:spcPts val="600"/>
              </a:spcBef>
              <a:spcAft>
                <a:spcPts val="600"/>
              </a:spcAft>
              <a:buNone/>
            </a:pPr>
            <a:r>
              <a:rPr lang="en-GB" sz="1800" dirty="0" smtClean="0">
                <a:solidFill>
                  <a:schemeClr val="accent1">
                    <a:lumMod val="50000"/>
                  </a:schemeClr>
                </a:solidFill>
                <a:latin typeface="+mj-lt"/>
              </a:rPr>
              <a:t>In addition, its transversal nature makes it a key factor in increasing productivity.</a:t>
            </a:r>
          </a:p>
          <a:p>
            <a:pPr marL="27432" indent="0">
              <a:lnSpc>
                <a:spcPts val="1900"/>
              </a:lnSpc>
              <a:spcBef>
                <a:spcPts val="600"/>
              </a:spcBef>
              <a:spcAft>
                <a:spcPts val="600"/>
              </a:spcAft>
              <a:buNone/>
            </a:pPr>
            <a:r>
              <a:rPr lang="en-GB" sz="1800" dirty="0" smtClean="0">
                <a:solidFill>
                  <a:schemeClr val="accent1">
                    <a:lumMod val="50000"/>
                  </a:schemeClr>
                </a:solidFill>
                <a:latin typeface="+mj-lt"/>
              </a:rPr>
              <a:t>Digitisation could mean an increase in GDP between 1.8% and 2.3% until 2025</a:t>
            </a:r>
            <a:endParaRPr lang="en-GB" sz="1000" dirty="0">
              <a:solidFill>
                <a:schemeClr val="accent1">
                  <a:lumMod val="50000"/>
                </a:schemeClr>
              </a:solidFill>
              <a:latin typeface="+mj-lt"/>
            </a:endParaRPr>
          </a:p>
        </p:txBody>
      </p:sp>
    </p:spTree>
    <p:extLst>
      <p:ext uri="{BB962C8B-B14F-4D97-AF65-F5344CB8AC3E}">
        <p14:creationId xmlns:p14="http://schemas.microsoft.com/office/powerpoint/2010/main" val="15841191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47311" y="1438722"/>
            <a:ext cx="6662099" cy="1200329"/>
          </a:xfrm>
          <a:prstGeom prst="rect">
            <a:avLst/>
          </a:prstGeom>
          <a:noFill/>
        </p:spPr>
        <p:txBody>
          <a:bodyPr wrap="square" rtlCol="0">
            <a:spAutoFit/>
          </a:bodyPr>
          <a:lstStyle/>
          <a:p>
            <a:pPr algn="ctr"/>
            <a:r>
              <a:rPr lang="en-GB" sz="3600" b="1" dirty="0" smtClean="0">
                <a:solidFill>
                  <a:srgbClr val="0F6FC6"/>
                </a:solidFill>
                <a:latin typeface="+mj-lt"/>
              </a:rPr>
              <a:t>Number of years it took each product to gain 50 million users</a:t>
            </a:r>
            <a:endParaRPr lang="en-GB" sz="3600" b="1" dirty="0">
              <a:solidFill>
                <a:srgbClr val="0F6FC6"/>
              </a:solidFill>
              <a:latin typeface="+mj-lt"/>
            </a:endParaRPr>
          </a:p>
        </p:txBody>
      </p:sp>
      <p:pic>
        <p:nvPicPr>
          <p:cNvPr id="4" name="Imagen 3" descr="File:Plane icon.sv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123" y="3356992"/>
            <a:ext cx="576377" cy="551942"/>
          </a:xfrm>
          <a:prstGeom prst="rect">
            <a:avLst/>
          </a:prstGeom>
        </p:spPr>
      </p:pic>
      <p:pic>
        <p:nvPicPr>
          <p:cNvPr id="6" name="Imagen 5" descr="Auto Tráfico Escudo · Imagen gratis e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471" y="3286598"/>
            <a:ext cx="601600" cy="601600"/>
          </a:xfrm>
          <a:prstGeom prst="rect">
            <a:avLst/>
          </a:prstGeom>
        </p:spPr>
      </p:pic>
      <p:pic>
        <p:nvPicPr>
          <p:cNvPr id="7" name="Imagen 6" descr="File:Ic phone in talk 48px.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877" y="3274760"/>
            <a:ext cx="703446" cy="703446"/>
          </a:xfrm>
          <a:prstGeom prst="rect">
            <a:avLst/>
          </a:prstGeom>
        </p:spPr>
      </p:pic>
      <p:pic>
        <p:nvPicPr>
          <p:cNvPr id="8" name="Imagen 7" descr="SVG &gt; electricidad conector eléctrico poder - Imagen 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747" y="3315679"/>
            <a:ext cx="689074" cy="592173"/>
          </a:xfrm>
          <a:prstGeom prst="rect">
            <a:avLst/>
          </a:prstGeom>
        </p:spPr>
      </p:pic>
      <p:pic>
        <p:nvPicPr>
          <p:cNvPr id="9" name="Imagen 8" descr="File:Credit card.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2267" y="3161700"/>
            <a:ext cx="858733" cy="858733"/>
          </a:xfrm>
          <a:prstGeom prst="rect">
            <a:avLst/>
          </a:prstGeom>
        </p:spPr>
      </p:pic>
      <p:pic>
        <p:nvPicPr>
          <p:cNvPr id="10" name="Imagen 9" descr="Icono Shannon Televisión · Gráficos vectoriales gratis e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3412" y="3163443"/>
            <a:ext cx="738517" cy="913629"/>
          </a:xfrm>
          <a:prstGeom prst="rect">
            <a:avLst/>
          </a:prstGeom>
        </p:spPr>
      </p:pic>
      <p:pic>
        <p:nvPicPr>
          <p:cNvPr id="11" name="Imagen 10" descr="Geldautomaten Maschine Symbol · Kostenlose Vektorgrafik ..."/>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7378982" y="3248433"/>
            <a:ext cx="620383" cy="620383"/>
          </a:xfrm>
          <a:prstGeom prst="rect">
            <a:avLst/>
          </a:prstGeom>
        </p:spPr>
      </p:pic>
      <p:pic>
        <p:nvPicPr>
          <p:cNvPr id="12" name="Imagen 11" descr="File:Ic laptop mac 48px.svg - Wikimedia Common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956" y="4893075"/>
            <a:ext cx="702327" cy="702327"/>
          </a:xfrm>
          <a:prstGeom prst="rect">
            <a:avLst/>
          </a:prstGeom>
        </p:spPr>
      </p:pic>
      <p:pic>
        <p:nvPicPr>
          <p:cNvPr id="13" name="Imagen 12" descr="Kostenlose Vektorgrafik: Telefon, Symbol, Die Schaltfläche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9562" y="4826780"/>
            <a:ext cx="518926" cy="733140"/>
          </a:xfrm>
          <a:prstGeom prst="rect">
            <a:avLst/>
          </a:prstGeom>
        </p:spPr>
      </p:pic>
      <p:pic>
        <p:nvPicPr>
          <p:cNvPr id="15" name="Imagen 14" descr="File:Tablet font awesome.sv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5153" y="4845136"/>
            <a:ext cx="852248" cy="852248"/>
          </a:xfrm>
          <a:prstGeom prst="rect">
            <a:avLst/>
          </a:prstGeom>
        </p:spPr>
      </p:pic>
      <p:pic>
        <p:nvPicPr>
          <p:cNvPr id="17" name="Imagen 16" descr="Archivo:YouTube social white square (2017).svg - Wikipedia ..."/>
          <p:cNvPicPr>
            <a:picLocks noChangeAspect="1"/>
          </p:cNvPicPr>
          <p:nvPr/>
        </p:nvPicPr>
        <p:blipFill rotWithShape="1">
          <a:blip r:embed="rId12" cstate="print">
            <a:biLevel thresh="75000"/>
            <a:extLst>
              <a:ext uri="{28A0092B-C50C-407E-A947-70E740481C1C}">
                <a14:useLocalDpi xmlns:a14="http://schemas.microsoft.com/office/drawing/2010/main" val="0"/>
              </a:ext>
            </a:extLst>
          </a:blip>
          <a:srcRect l="12232" t="23228" r="9489" b="22786"/>
          <a:stretch/>
        </p:blipFill>
        <p:spPr>
          <a:xfrm>
            <a:off x="5076056" y="4898480"/>
            <a:ext cx="1001602" cy="690760"/>
          </a:xfrm>
          <a:prstGeom prst="rect">
            <a:avLst/>
          </a:prstGeom>
        </p:spPr>
      </p:pic>
      <p:pic>
        <p:nvPicPr>
          <p:cNvPr id="18" name="Imagen 17" descr="File:Facebook icon (black).svg - Wikimedia Common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76312" y="4924322"/>
            <a:ext cx="625619" cy="625619"/>
          </a:xfrm>
          <a:prstGeom prst="rect">
            <a:avLst/>
          </a:prstGeom>
        </p:spPr>
      </p:pic>
      <p:pic>
        <p:nvPicPr>
          <p:cNvPr id="19" name="Imagen 18" descr="What Is Black Goji Berry Tea - Gabriela Green"/>
          <p:cNvPicPr>
            <a:picLocks noChangeAspect="1"/>
          </p:cNvPicPr>
          <p:nvPr/>
        </p:nvPicPr>
        <p:blipFill>
          <a:blip r:embed="rId14" cstate="print">
            <a:biLevel thresh="75000"/>
            <a:extLst>
              <a:ext uri="{28A0092B-C50C-407E-A947-70E740481C1C}">
                <a14:useLocalDpi xmlns:a14="http://schemas.microsoft.com/office/drawing/2010/main" val="0"/>
              </a:ext>
            </a:extLst>
          </a:blip>
          <a:stretch>
            <a:fillRect/>
          </a:stretch>
        </p:blipFill>
        <p:spPr>
          <a:xfrm>
            <a:off x="7373787" y="4871178"/>
            <a:ext cx="705951" cy="705951"/>
          </a:xfrm>
          <a:prstGeom prst="rect">
            <a:avLst/>
          </a:prstGeom>
        </p:spPr>
      </p:pic>
      <p:pic>
        <p:nvPicPr>
          <p:cNvPr id="20" name="Imagen 19" descr="Www Icono Sitio Web · Imagen gratis en Pixabay"/>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57117" y="4916548"/>
            <a:ext cx="756175" cy="735738"/>
          </a:xfrm>
          <a:prstGeom prst="rect">
            <a:avLst/>
          </a:prstGeom>
        </p:spPr>
      </p:pic>
      <p:sp>
        <p:nvSpPr>
          <p:cNvPr id="21" name="CuadroTexto 20"/>
          <p:cNvSpPr txBox="1"/>
          <p:nvPr/>
        </p:nvSpPr>
        <p:spPr>
          <a:xfrm>
            <a:off x="783883" y="2915569"/>
            <a:ext cx="926857"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Airlines</a:t>
            </a:r>
            <a:endParaRPr lang="en-GB" sz="1600" b="1" dirty="0">
              <a:solidFill>
                <a:schemeClr val="tx1">
                  <a:lumMod val="50000"/>
                  <a:lumOff val="50000"/>
                </a:schemeClr>
              </a:solidFill>
              <a:latin typeface="Gill Sans MT" panose="020B0502020104020203" pitchFamily="34" charset="0"/>
            </a:endParaRPr>
          </a:p>
        </p:txBody>
      </p:sp>
      <p:sp>
        <p:nvSpPr>
          <p:cNvPr id="22" name="CuadroTexto 21"/>
          <p:cNvSpPr txBox="1"/>
          <p:nvPr/>
        </p:nvSpPr>
        <p:spPr>
          <a:xfrm>
            <a:off x="807575" y="3933056"/>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68 years</a:t>
            </a:r>
            <a:endParaRPr lang="en-GB" sz="1600" dirty="0">
              <a:solidFill>
                <a:schemeClr val="tx1">
                  <a:lumMod val="50000"/>
                  <a:lumOff val="50000"/>
                </a:schemeClr>
              </a:solidFill>
              <a:latin typeface="Gill Sans MT" panose="020B0502020104020203" pitchFamily="34" charset="0"/>
            </a:endParaRPr>
          </a:p>
        </p:txBody>
      </p:sp>
      <p:sp>
        <p:nvSpPr>
          <p:cNvPr id="23" name="CuadroTexto 22"/>
          <p:cNvSpPr txBox="1"/>
          <p:nvPr/>
        </p:nvSpPr>
        <p:spPr>
          <a:xfrm>
            <a:off x="1966885" y="2915569"/>
            <a:ext cx="631903"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Cars</a:t>
            </a:r>
            <a:endParaRPr lang="en-GB" sz="1600" b="1" dirty="0">
              <a:solidFill>
                <a:schemeClr val="tx1">
                  <a:lumMod val="50000"/>
                  <a:lumOff val="50000"/>
                </a:schemeClr>
              </a:solidFill>
              <a:latin typeface="Gill Sans MT" panose="020B0502020104020203" pitchFamily="34" charset="0"/>
            </a:endParaRPr>
          </a:p>
        </p:txBody>
      </p:sp>
      <p:sp>
        <p:nvSpPr>
          <p:cNvPr id="24" name="CuadroTexto 23"/>
          <p:cNvSpPr txBox="1"/>
          <p:nvPr/>
        </p:nvSpPr>
        <p:spPr>
          <a:xfrm>
            <a:off x="1843100" y="3933056"/>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62 years</a:t>
            </a:r>
            <a:endParaRPr lang="en-GB" sz="1600" dirty="0">
              <a:solidFill>
                <a:schemeClr val="tx1">
                  <a:lumMod val="50000"/>
                  <a:lumOff val="50000"/>
                </a:schemeClr>
              </a:solidFill>
              <a:latin typeface="Gill Sans MT" panose="020B0502020104020203" pitchFamily="34" charset="0"/>
            </a:endParaRPr>
          </a:p>
        </p:txBody>
      </p:sp>
      <p:sp>
        <p:nvSpPr>
          <p:cNvPr id="25" name="CuadroTexto 24"/>
          <p:cNvSpPr txBox="1"/>
          <p:nvPr/>
        </p:nvSpPr>
        <p:spPr>
          <a:xfrm>
            <a:off x="2674327" y="2905428"/>
            <a:ext cx="1178336"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Telephone</a:t>
            </a:r>
            <a:endParaRPr lang="en-GB" sz="1600" b="1" dirty="0">
              <a:solidFill>
                <a:schemeClr val="tx1">
                  <a:lumMod val="50000"/>
                  <a:lumOff val="50000"/>
                </a:schemeClr>
              </a:solidFill>
              <a:latin typeface="Gill Sans MT" panose="020B0502020104020203" pitchFamily="34" charset="0"/>
            </a:endParaRPr>
          </a:p>
        </p:txBody>
      </p:sp>
      <p:sp>
        <p:nvSpPr>
          <p:cNvPr id="26" name="CuadroTexto 25"/>
          <p:cNvSpPr txBox="1"/>
          <p:nvPr/>
        </p:nvSpPr>
        <p:spPr>
          <a:xfrm>
            <a:off x="2823757" y="3922915"/>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50 years</a:t>
            </a:r>
            <a:endParaRPr lang="en-GB" sz="1600" dirty="0">
              <a:solidFill>
                <a:schemeClr val="tx1">
                  <a:lumMod val="50000"/>
                  <a:lumOff val="50000"/>
                </a:schemeClr>
              </a:solidFill>
              <a:latin typeface="Gill Sans MT" panose="020B0502020104020203" pitchFamily="34" charset="0"/>
            </a:endParaRPr>
          </a:p>
        </p:txBody>
      </p:sp>
      <p:sp>
        <p:nvSpPr>
          <p:cNvPr id="29" name="CuadroTexto 28"/>
          <p:cNvSpPr txBox="1"/>
          <p:nvPr/>
        </p:nvSpPr>
        <p:spPr>
          <a:xfrm>
            <a:off x="3769228" y="2915569"/>
            <a:ext cx="1164101"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Electricity</a:t>
            </a:r>
            <a:endParaRPr lang="en-GB" sz="1600" b="1" dirty="0">
              <a:solidFill>
                <a:schemeClr val="tx1">
                  <a:lumMod val="50000"/>
                  <a:lumOff val="50000"/>
                </a:schemeClr>
              </a:solidFill>
              <a:latin typeface="Gill Sans MT" panose="020B0502020104020203" pitchFamily="34" charset="0"/>
            </a:endParaRPr>
          </a:p>
        </p:txBody>
      </p:sp>
      <p:sp>
        <p:nvSpPr>
          <p:cNvPr id="30" name="CuadroTexto 29"/>
          <p:cNvSpPr txBox="1"/>
          <p:nvPr/>
        </p:nvSpPr>
        <p:spPr>
          <a:xfrm>
            <a:off x="3911541" y="3933056"/>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46 years</a:t>
            </a:r>
            <a:endParaRPr lang="en-GB" sz="1600" dirty="0">
              <a:solidFill>
                <a:schemeClr val="tx1">
                  <a:lumMod val="50000"/>
                  <a:lumOff val="50000"/>
                </a:schemeClr>
              </a:solidFill>
              <a:latin typeface="Gill Sans MT" panose="020B0502020104020203" pitchFamily="34" charset="0"/>
            </a:endParaRPr>
          </a:p>
        </p:txBody>
      </p:sp>
      <p:sp>
        <p:nvSpPr>
          <p:cNvPr id="33" name="CuadroTexto 32"/>
          <p:cNvSpPr txBox="1"/>
          <p:nvPr/>
        </p:nvSpPr>
        <p:spPr>
          <a:xfrm>
            <a:off x="4918416" y="2925710"/>
            <a:ext cx="1281954"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Credit card</a:t>
            </a:r>
            <a:endParaRPr lang="en-GB" sz="1600" b="1" dirty="0">
              <a:solidFill>
                <a:schemeClr val="tx1">
                  <a:lumMod val="50000"/>
                  <a:lumOff val="50000"/>
                </a:schemeClr>
              </a:solidFill>
              <a:latin typeface="Gill Sans MT" panose="020B0502020104020203" pitchFamily="34" charset="0"/>
            </a:endParaRPr>
          </a:p>
        </p:txBody>
      </p:sp>
      <p:sp>
        <p:nvSpPr>
          <p:cNvPr id="34" name="CuadroTexto 33"/>
          <p:cNvSpPr txBox="1"/>
          <p:nvPr/>
        </p:nvSpPr>
        <p:spPr>
          <a:xfrm>
            <a:off x="5105464" y="3943197"/>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28 years</a:t>
            </a:r>
            <a:endParaRPr lang="en-GB" sz="1600" dirty="0">
              <a:solidFill>
                <a:schemeClr val="tx1">
                  <a:lumMod val="50000"/>
                  <a:lumOff val="50000"/>
                </a:schemeClr>
              </a:solidFill>
              <a:latin typeface="Gill Sans MT" panose="020B0502020104020203" pitchFamily="34" charset="0"/>
            </a:endParaRPr>
          </a:p>
        </p:txBody>
      </p:sp>
      <p:sp>
        <p:nvSpPr>
          <p:cNvPr id="35" name="CuadroTexto 34"/>
          <p:cNvSpPr txBox="1"/>
          <p:nvPr/>
        </p:nvSpPr>
        <p:spPr>
          <a:xfrm>
            <a:off x="6442521" y="2915569"/>
            <a:ext cx="479619"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TV</a:t>
            </a:r>
            <a:endParaRPr lang="en-GB" sz="1600" b="1" dirty="0">
              <a:solidFill>
                <a:schemeClr val="tx1">
                  <a:lumMod val="50000"/>
                  <a:lumOff val="50000"/>
                </a:schemeClr>
              </a:solidFill>
              <a:latin typeface="Gill Sans MT" panose="020B0502020104020203" pitchFamily="34" charset="0"/>
            </a:endParaRPr>
          </a:p>
        </p:txBody>
      </p:sp>
      <p:sp>
        <p:nvSpPr>
          <p:cNvPr id="36" name="CuadroTexto 35"/>
          <p:cNvSpPr txBox="1"/>
          <p:nvPr/>
        </p:nvSpPr>
        <p:spPr>
          <a:xfrm>
            <a:off x="6242593" y="3933056"/>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22 years</a:t>
            </a:r>
            <a:endParaRPr lang="en-GB" sz="1600" dirty="0">
              <a:solidFill>
                <a:schemeClr val="tx1">
                  <a:lumMod val="50000"/>
                  <a:lumOff val="50000"/>
                </a:schemeClr>
              </a:solidFill>
              <a:latin typeface="Gill Sans MT" panose="020B0502020104020203" pitchFamily="34" charset="0"/>
            </a:endParaRPr>
          </a:p>
        </p:txBody>
      </p:sp>
      <p:sp>
        <p:nvSpPr>
          <p:cNvPr id="37" name="CuadroTexto 36"/>
          <p:cNvSpPr txBox="1"/>
          <p:nvPr/>
        </p:nvSpPr>
        <p:spPr>
          <a:xfrm>
            <a:off x="7365963" y="2900180"/>
            <a:ext cx="648960"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ATM</a:t>
            </a:r>
            <a:endParaRPr lang="en-GB" sz="1600" b="1" dirty="0">
              <a:solidFill>
                <a:schemeClr val="tx1">
                  <a:lumMod val="50000"/>
                  <a:lumOff val="50000"/>
                </a:schemeClr>
              </a:solidFill>
              <a:latin typeface="Gill Sans MT" panose="020B0502020104020203" pitchFamily="34" charset="0"/>
            </a:endParaRPr>
          </a:p>
        </p:txBody>
      </p:sp>
      <p:sp>
        <p:nvSpPr>
          <p:cNvPr id="38" name="CuadroTexto 37"/>
          <p:cNvSpPr txBox="1"/>
          <p:nvPr/>
        </p:nvSpPr>
        <p:spPr>
          <a:xfrm>
            <a:off x="7250705" y="3917667"/>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18 years</a:t>
            </a:r>
            <a:endParaRPr lang="en-GB" sz="1600" dirty="0">
              <a:solidFill>
                <a:schemeClr val="tx1">
                  <a:lumMod val="50000"/>
                  <a:lumOff val="50000"/>
                </a:schemeClr>
              </a:solidFill>
              <a:latin typeface="Gill Sans MT" panose="020B0502020104020203" pitchFamily="34" charset="0"/>
            </a:endParaRPr>
          </a:p>
        </p:txBody>
      </p:sp>
      <p:sp>
        <p:nvSpPr>
          <p:cNvPr id="39" name="CuadroTexto 38"/>
          <p:cNvSpPr txBox="1"/>
          <p:nvPr/>
        </p:nvSpPr>
        <p:spPr>
          <a:xfrm>
            <a:off x="678704" y="4595483"/>
            <a:ext cx="1279517"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Computers</a:t>
            </a:r>
            <a:endParaRPr lang="en-GB" sz="1600" b="1" dirty="0">
              <a:solidFill>
                <a:schemeClr val="tx1">
                  <a:lumMod val="50000"/>
                  <a:lumOff val="50000"/>
                </a:schemeClr>
              </a:solidFill>
              <a:latin typeface="Gill Sans MT" panose="020B0502020104020203" pitchFamily="34" charset="0"/>
            </a:endParaRPr>
          </a:p>
        </p:txBody>
      </p:sp>
      <p:sp>
        <p:nvSpPr>
          <p:cNvPr id="40" name="CuadroTexto 39"/>
          <p:cNvSpPr txBox="1"/>
          <p:nvPr/>
        </p:nvSpPr>
        <p:spPr>
          <a:xfrm>
            <a:off x="878725" y="5612970"/>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14 years</a:t>
            </a:r>
            <a:endParaRPr lang="en-GB" sz="1600" dirty="0">
              <a:solidFill>
                <a:schemeClr val="tx1">
                  <a:lumMod val="50000"/>
                  <a:lumOff val="50000"/>
                </a:schemeClr>
              </a:solidFill>
              <a:latin typeface="Gill Sans MT" panose="020B0502020104020203" pitchFamily="34" charset="0"/>
            </a:endParaRPr>
          </a:p>
        </p:txBody>
      </p:sp>
      <p:sp>
        <p:nvSpPr>
          <p:cNvPr id="41" name="CuadroTexto 40"/>
          <p:cNvSpPr txBox="1"/>
          <p:nvPr/>
        </p:nvSpPr>
        <p:spPr>
          <a:xfrm>
            <a:off x="1921760" y="4595483"/>
            <a:ext cx="922048"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Mobiles</a:t>
            </a:r>
            <a:endParaRPr lang="en-GB" sz="1600" b="1" dirty="0">
              <a:solidFill>
                <a:schemeClr val="tx1">
                  <a:lumMod val="50000"/>
                  <a:lumOff val="50000"/>
                </a:schemeClr>
              </a:solidFill>
              <a:latin typeface="Gill Sans MT" panose="020B0502020104020203" pitchFamily="34" charset="0"/>
            </a:endParaRPr>
          </a:p>
        </p:txBody>
      </p:sp>
      <p:sp>
        <p:nvSpPr>
          <p:cNvPr id="42" name="CuadroTexto 41"/>
          <p:cNvSpPr txBox="1"/>
          <p:nvPr/>
        </p:nvSpPr>
        <p:spPr>
          <a:xfrm>
            <a:off x="1943046" y="5612970"/>
            <a:ext cx="879472"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12 years</a:t>
            </a:r>
            <a:endParaRPr lang="en-GB" sz="1600" dirty="0">
              <a:solidFill>
                <a:schemeClr val="tx1">
                  <a:lumMod val="50000"/>
                  <a:lumOff val="50000"/>
                </a:schemeClr>
              </a:solidFill>
              <a:latin typeface="Gill Sans MT" panose="020B0502020104020203" pitchFamily="34" charset="0"/>
            </a:endParaRPr>
          </a:p>
        </p:txBody>
      </p:sp>
      <p:sp>
        <p:nvSpPr>
          <p:cNvPr id="44" name="CuadroTexto 43"/>
          <p:cNvSpPr txBox="1"/>
          <p:nvPr/>
        </p:nvSpPr>
        <p:spPr>
          <a:xfrm>
            <a:off x="2872164" y="4593239"/>
            <a:ext cx="979756"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Internet</a:t>
            </a:r>
            <a:endParaRPr lang="en-GB" sz="1600" b="1" dirty="0">
              <a:solidFill>
                <a:schemeClr val="tx1">
                  <a:lumMod val="50000"/>
                  <a:lumOff val="50000"/>
                </a:schemeClr>
              </a:solidFill>
              <a:latin typeface="Gill Sans MT" panose="020B0502020104020203" pitchFamily="34" charset="0"/>
            </a:endParaRPr>
          </a:p>
        </p:txBody>
      </p:sp>
      <p:sp>
        <p:nvSpPr>
          <p:cNvPr id="45" name="CuadroTexto 44"/>
          <p:cNvSpPr txBox="1"/>
          <p:nvPr/>
        </p:nvSpPr>
        <p:spPr>
          <a:xfrm>
            <a:off x="2973599" y="5610726"/>
            <a:ext cx="776879"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7 years</a:t>
            </a:r>
            <a:endParaRPr lang="en-GB" sz="1600" dirty="0">
              <a:solidFill>
                <a:schemeClr val="tx1">
                  <a:lumMod val="50000"/>
                  <a:lumOff val="50000"/>
                </a:schemeClr>
              </a:solidFill>
              <a:latin typeface="Gill Sans MT" panose="020B0502020104020203" pitchFamily="34" charset="0"/>
            </a:endParaRPr>
          </a:p>
        </p:txBody>
      </p:sp>
      <p:sp>
        <p:nvSpPr>
          <p:cNvPr id="47" name="CuadroTexto 46"/>
          <p:cNvSpPr txBox="1"/>
          <p:nvPr/>
        </p:nvSpPr>
        <p:spPr>
          <a:xfrm>
            <a:off x="4082146" y="4593239"/>
            <a:ext cx="598562"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iPad</a:t>
            </a:r>
            <a:endParaRPr lang="en-GB" sz="1600" b="1" dirty="0">
              <a:solidFill>
                <a:schemeClr val="tx1">
                  <a:lumMod val="50000"/>
                  <a:lumOff val="50000"/>
                </a:schemeClr>
              </a:solidFill>
              <a:latin typeface="Gill Sans MT" panose="020B0502020104020203" pitchFamily="34" charset="0"/>
            </a:endParaRPr>
          </a:p>
        </p:txBody>
      </p:sp>
      <p:sp>
        <p:nvSpPr>
          <p:cNvPr id="48" name="CuadroTexto 47"/>
          <p:cNvSpPr txBox="1"/>
          <p:nvPr/>
        </p:nvSpPr>
        <p:spPr>
          <a:xfrm>
            <a:off x="3992984" y="5610726"/>
            <a:ext cx="776879"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4 years</a:t>
            </a:r>
            <a:endParaRPr lang="en-GB" sz="1600" dirty="0">
              <a:solidFill>
                <a:schemeClr val="tx1">
                  <a:lumMod val="50000"/>
                  <a:lumOff val="50000"/>
                </a:schemeClr>
              </a:solidFill>
              <a:latin typeface="Gill Sans MT" panose="020B0502020104020203" pitchFamily="34" charset="0"/>
            </a:endParaRPr>
          </a:p>
        </p:txBody>
      </p:sp>
      <p:sp>
        <p:nvSpPr>
          <p:cNvPr id="49" name="CuadroTexto 48"/>
          <p:cNvSpPr txBox="1"/>
          <p:nvPr/>
        </p:nvSpPr>
        <p:spPr>
          <a:xfrm>
            <a:off x="5050441" y="4577915"/>
            <a:ext cx="1016881"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YouTube</a:t>
            </a:r>
            <a:endParaRPr lang="en-GB" sz="1600" b="1" dirty="0">
              <a:solidFill>
                <a:schemeClr val="tx1">
                  <a:lumMod val="50000"/>
                  <a:lumOff val="50000"/>
                </a:schemeClr>
              </a:solidFill>
              <a:latin typeface="Gill Sans MT" panose="020B0502020104020203" pitchFamily="34" charset="0"/>
            </a:endParaRPr>
          </a:p>
        </p:txBody>
      </p:sp>
      <p:sp>
        <p:nvSpPr>
          <p:cNvPr id="50" name="CuadroTexto 49"/>
          <p:cNvSpPr txBox="1"/>
          <p:nvPr/>
        </p:nvSpPr>
        <p:spPr>
          <a:xfrm>
            <a:off x="5170437" y="5595402"/>
            <a:ext cx="776879"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4 years</a:t>
            </a:r>
            <a:endParaRPr lang="en-GB" sz="1600" dirty="0">
              <a:solidFill>
                <a:schemeClr val="tx1">
                  <a:lumMod val="50000"/>
                  <a:lumOff val="50000"/>
                </a:schemeClr>
              </a:solidFill>
              <a:latin typeface="Gill Sans MT" panose="020B0502020104020203" pitchFamily="34" charset="0"/>
            </a:endParaRPr>
          </a:p>
        </p:txBody>
      </p:sp>
      <p:sp>
        <p:nvSpPr>
          <p:cNvPr id="51" name="CuadroTexto 50"/>
          <p:cNvSpPr txBox="1"/>
          <p:nvPr/>
        </p:nvSpPr>
        <p:spPr>
          <a:xfrm>
            <a:off x="6128387" y="4570743"/>
            <a:ext cx="1107098"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Facebook</a:t>
            </a:r>
            <a:endParaRPr lang="en-GB" sz="1600" b="1" dirty="0">
              <a:solidFill>
                <a:schemeClr val="tx1">
                  <a:lumMod val="50000"/>
                  <a:lumOff val="50000"/>
                </a:schemeClr>
              </a:solidFill>
              <a:latin typeface="Gill Sans MT" panose="020B0502020104020203" pitchFamily="34" charset="0"/>
            </a:endParaRPr>
          </a:p>
        </p:txBody>
      </p:sp>
      <p:sp>
        <p:nvSpPr>
          <p:cNvPr id="52" name="CuadroTexto 51"/>
          <p:cNvSpPr txBox="1"/>
          <p:nvPr/>
        </p:nvSpPr>
        <p:spPr>
          <a:xfrm>
            <a:off x="6293492" y="5588230"/>
            <a:ext cx="776879"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3 years</a:t>
            </a:r>
            <a:endParaRPr lang="en-GB" sz="1600" dirty="0">
              <a:solidFill>
                <a:schemeClr val="tx1">
                  <a:lumMod val="50000"/>
                  <a:lumOff val="50000"/>
                </a:schemeClr>
              </a:solidFill>
              <a:latin typeface="Gill Sans MT" panose="020B0502020104020203" pitchFamily="34" charset="0"/>
            </a:endParaRPr>
          </a:p>
        </p:txBody>
      </p:sp>
      <p:sp>
        <p:nvSpPr>
          <p:cNvPr id="53" name="CuadroTexto 52"/>
          <p:cNvSpPr txBox="1"/>
          <p:nvPr/>
        </p:nvSpPr>
        <p:spPr>
          <a:xfrm>
            <a:off x="7286837" y="4581128"/>
            <a:ext cx="885563" cy="338554"/>
          </a:xfrm>
          <a:prstGeom prst="rect">
            <a:avLst/>
          </a:prstGeom>
          <a:noFill/>
        </p:spPr>
        <p:txBody>
          <a:bodyPr wrap="none" rtlCol="0">
            <a:spAutoFit/>
          </a:bodyPr>
          <a:lstStyle/>
          <a:p>
            <a:pPr algn="ctr"/>
            <a:r>
              <a:rPr lang="en-GB" sz="1600" b="1" dirty="0" smtClean="0">
                <a:solidFill>
                  <a:schemeClr val="tx1">
                    <a:lumMod val="50000"/>
                    <a:lumOff val="50000"/>
                  </a:schemeClr>
                </a:solidFill>
                <a:latin typeface="Gill Sans MT" panose="020B0502020104020203" pitchFamily="34" charset="0"/>
              </a:rPr>
              <a:t>Twitter</a:t>
            </a:r>
            <a:endParaRPr lang="en-GB" sz="1600" b="1" dirty="0">
              <a:solidFill>
                <a:schemeClr val="tx1">
                  <a:lumMod val="50000"/>
                  <a:lumOff val="50000"/>
                </a:schemeClr>
              </a:solidFill>
              <a:latin typeface="Gill Sans MT" panose="020B0502020104020203" pitchFamily="34" charset="0"/>
            </a:endParaRPr>
          </a:p>
        </p:txBody>
      </p:sp>
      <p:sp>
        <p:nvSpPr>
          <p:cNvPr id="54" name="CuadroTexto 53"/>
          <p:cNvSpPr txBox="1"/>
          <p:nvPr/>
        </p:nvSpPr>
        <p:spPr>
          <a:xfrm>
            <a:off x="7341174" y="5598615"/>
            <a:ext cx="776879" cy="338554"/>
          </a:xfrm>
          <a:prstGeom prst="rect">
            <a:avLst/>
          </a:prstGeom>
          <a:noFill/>
        </p:spPr>
        <p:txBody>
          <a:bodyPr wrap="none" rtlCol="0">
            <a:spAutoFit/>
          </a:bodyPr>
          <a:lstStyle/>
          <a:p>
            <a:pPr algn="ctr"/>
            <a:r>
              <a:rPr lang="en-GB" sz="1600" dirty="0" smtClean="0">
                <a:solidFill>
                  <a:schemeClr val="tx1">
                    <a:lumMod val="50000"/>
                    <a:lumOff val="50000"/>
                  </a:schemeClr>
                </a:solidFill>
                <a:latin typeface="Gill Sans MT" panose="020B0502020104020203" pitchFamily="34" charset="0"/>
              </a:rPr>
              <a:t>2 years</a:t>
            </a:r>
            <a:endParaRPr lang="en-GB" sz="1600" dirty="0">
              <a:solidFill>
                <a:schemeClr val="tx1">
                  <a:lumMod val="50000"/>
                  <a:lumOff val="50000"/>
                </a:schemeClr>
              </a:solidFill>
              <a:latin typeface="Gill Sans MT" panose="020B0502020104020203" pitchFamily="34" charset="0"/>
            </a:endParaRPr>
          </a:p>
        </p:txBody>
      </p:sp>
    </p:spTree>
    <p:extLst>
      <p:ext uri="{BB962C8B-B14F-4D97-AF65-F5344CB8AC3E}">
        <p14:creationId xmlns:p14="http://schemas.microsoft.com/office/powerpoint/2010/main" val="4181192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713"/>
            <a:ext cx="8640960" cy="7344816"/>
          </a:xfrm>
          <a:prstGeom prst="rect">
            <a:avLst/>
          </a:prstGeom>
        </p:spPr>
      </p:pic>
    </p:spTree>
    <p:extLst>
      <p:ext uri="{BB962C8B-B14F-4D97-AF65-F5344CB8AC3E}">
        <p14:creationId xmlns:p14="http://schemas.microsoft.com/office/powerpoint/2010/main" val="41091035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lamada de flecha hacia abajo 2"/>
          <p:cNvSpPr/>
          <p:nvPr/>
        </p:nvSpPr>
        <p:spPr>
          <a:xfrm>
            <a:off x="1709682" y="4077072"/>
            <a:ext cx="4752528" cy="972108"/>
          </a:xfrm>
          <a:prstGeom prst="downArrowCallout">
            <a:avLst/>
          </a:prstGeom>
          <a:solidFill>
            <a:srgbClr val="90C226">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 Box 79"/>
          <p:cNvSpPr txBox="1">
            <a:spLocks noChangeArrowheads="1"/>
          </p:cNvSpPr>
          <p:nvPr/>
        </p:nvSpPr>
        <p:spPr bwMode="auto">
          <a:xfrm>
            <a:off x="1277634" y="2202972"/>
            <a:ext cx="5454606"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defRPr/>
            </a:pPr>
            <a:r>
              <a:rPr lang="en-GB" sz="3000" b="1" kern="0" dirty="0" smtClean="0">
                <a:latin typeface="Calibri" pitchFamily="34" charset="0"/>
              </a:rPr>
              <a:t>Industry’s digital transformation is:</a:t>
            </a:r>
          </a:p>
          <a:p>
            <a:pPr algn="ctr" eaLnBrk="1" hangingPunct="1">
              <a:defRPr/>
            </a:pPr>
            <a:endParaRPr lang="en-GB" sz="3000" b="1" kern="0" dirty="0" smtClean="0">
              <a:latin typeface="Calibri" pitchFamily="34" charset="0"/>
            </a:endParaRPr>
          </a:p>
          <a:p>
            <a:pPr algn="ctr" eaLnBrk="1" hangingPunct="1">
              <a:defRPr/>
            </a:pPr>
            <a:r>
              <a:rPr lang="en-GB" sz="3000" b="1" kern="0" dirty="0" smtClean="0">
                <a:latin typeface="Calibri" pitchFamily="34" charset="0"/>
              </a:rPr>
              <a:t>20% Technology </a:t>
            </a:r>
          </a:p>
          <a:p>
            <a:pPr algn="ctr" eaLnBrk="1" hangingPunct="1">
              <a:defRPr/>
            </a:pPr>
            <a:r>
              <a:rPr lang="en-GB" sz="3000" b="1" kern="0" dirty="0" smtClean="0">
                <a:latin typeface="Calibri" pitchFamily="34" charset="0"/>
              </a:rPr>
              <a:t>80% Business model</a:t>
            </a:r>
            <a:endParaRPr lang="en-GB" sz="3000" b="1" kern="0" dirty="0">
              <a:latin typeface="Arial Narrow" charset="0"/>
            </a:endParaRPr>
          </a:p>
        </p:txBody>
      </p:sp>
      <p:sp>
        <p:nvSpPr>
          <p:cNvPr id="4" name="CuadroTexto 3"/>
          <p:cNvSpPr txBox="1"/>
          <p:nvPr/>
        </p:nvSpPr>
        <p:spPr>
          <a:xfrm>
            <a:off x="2387704" y="5157192"/>
            <a:ext cx="3396484" cy="923330"/>
          </a:xfrm>
          <a:prstGeom prst="rect">
            <a:avLst/>
          </a:prstGeom>
          <a:noFill/>
        </p:spPr>
        <p:txBody>
          <a:bodyPr wrap="square" rtlCol="0">
            <a:spAutoFit/>
          </a:bodyPr>
          <a:lstStyle/>
          <a:p>
            <a:pPr algn="ctr"/>
            <a:r>
              <a:rPr lang="en-GB" b="1" dirty="0" smtClean="0">
                <a:solidFill>
                  <a:srgbClr val="0070C0"/>
                </a:solidFill>
                <a:latin typeface="+mj-lt"/>
              </a:rPr>
              <a:t>People and their qualification will be, in turn, keys of success in the business model</a:t>
            </a:r>
            <a:endParaRPr lang="en-GB" b="1" dirty="0">
              <a:solidFill>
                <a:srgbClr val="0070C0"/>
              </a:solidFill>
              <a:latin typeface="+mj-lt"/>
            </a:endParaRPr>
          </a:p>
        </p:txBody>
      </p:sp>
    </p:spTree>
    <p:extLst>
      <p:ext uri="{BB962C8B-B14F-4D97-AF65-F5344CB8AC3E}">
        <p14:creationId xmlns:p14="http://schemas.microsoft.com/office/powerpoint/2010/main" val="16313165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up)">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9"/>
          <p:cNvSpPr txBox="1">
            <a:spLocks noChangeArrowheads="1"/>
          </p:cNvSpPr>
          <p:nvPr/>
        </p:nvSpPr>
        <p:spPr bwMode="auto">
          <a:xfrm>
            <a:off x="1385646" y="2310984"/>
            <a:ext cx="5454606"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defRPr/>
            </a:pPr>
            <a:r>
              <a:rPr lang="en-GB" sz="3300" b="1" kern="0" dirty="0" smtClean="0">
                <a:latin typeface="Calibri" pitchFamily="34" charset="0"/>
              </a:rPr>
              <a:t>Unlike former periods, changes go from SOCIETY to INDUSTRY</a:t>
            </a:r>
          </a:p>
          <a:p>
            <a:pPr algn="ctr" eaLnBrk="1" hangingPunct="1">
              <a:defRPr/>
            </a:pPr>
            <a:r>
              <a:rPr lang="en-GB" sz="3300" b="1" kern="0" dirty="0" smtClean="0">
                <a:latin typeface="Calibri" pitchFamily="34" charset="0"/>
              </a:rPr>
              <a:t> </a:t>
            </a:r>
          </a:p>
          <a:p>
            <a:pPr algn="ctr" eaLnBrk="1" hangingPunct="1">
              <a:defRPr/>
            </a:pPr>
            <a:r>
              <a:rPr lang="en-GB" sz="3300" b="1" kern="0" dirty="0" smtClean="0">
                <a:latin typeface="Calibri" pitchFamily="34" charset="0"/>
              </a:rPr>
              <a:t>(And much more quickly than ever before)</a:t>
            </a:r>
            <a:endParaRPr lang="en-GB" sz="3300" b="1" kern="0" dirty="0">
              <a:latin typeface="Calibri" pitchFamily="34" charset="0"/>
            </a:endParaRPr>
          </a:p>
        </p:txBody>
      </p:sp>
    </p:spTree>
    <p:extLst>
      <p:ext uri="{BB962C8B-B14F-4D97-AF65-F5344CB8AC3E}">
        <p14:creationId xmlns:p14="http://schemas.microsoft.com/office/powerpoint/2010/main" val="1777566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683568" y="1160748"/>
            <a:ext cx="4260580" cy="809244"/>
            <a:chOff x="497424" y="816656"/>
            <a:chExt cx="5680773" cy="1078992"/>
          </a:xfrm>
        </p:grpSpPr>
        <p:pic>
          <p:nvPicPr>
            <p:cNvPr id="15"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424" y="816656"/>
              <a:ext cx="3884373" cy="1078992"/>
            </a:xfrm>
            <a:prstGeom prst="rect">
              <a:avLst/>
            </a:prstGeom>
          </p:spPr>
        </p:pic>
        <p:sp>
          <p:nvSpPr>
            <p:cNvPr id="16" name="Rectángulo 15"/>
            <p:cNvSpPr/>
            <p:nvPr/>
          </p:nvSpPr>
          <p:spPr>
            <a:xfrm>
              <a:off x="4381797" y="952061"/>
              <a:ext cx="1796400" cy="936000"/>
            </a:xfrm>
            <a:prstGeom prst="rect">
              <a:avLst/>
            </a:prstGeom>
            <a:solidFill>
              <a:schemeClr val="bg1"/>
            </a:solidFill>
            <a:ln w="635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17" name="Rectángulo 16"/>
            <p:cNvSpPr/>
            <p:nvPr/>
          </p:nvSpPr>
          <p:spPr>
            <a:xfrm>
              <a:off x="4381797" y="819037"/>
              <a:ext cx="1796400" cy="142548"/>
            </a:xfrm>
            <a:prstGeom prst="rect">
              <a:avLst/>
            </a:prstGeom>
            <a:solidFill>
              <a:srgbClr val="EAEAEA"/>
            </a:solidFill>
            <a:ln w="635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18" name="11 CuadroTexto"/>
            <p:cNvSpPr txBox="1"/>
            <p:nvPr/>
          </p:nvSpPr>
          <p:spPr>
            <a:xfrm>
              <a:off x="4775940" y="1161177"/>
              <a:ext cx="1090467" cy="661720"/>
            </a:xfrm>
            <a:prstGeom prst="rect">
              <a:avLst/>
            </a:prstGeom>
            <a:noFill/>
          </p:spPr>
          <p:txBody>
            <a:bodyPr wrap="square" rtlCol="0">
              <a:spAutoFit/>
            </a:bodyPr>
            <a:lstStyle/>
            <a:p>
              <a:r>
                <a:rPr lang="es-ES" sz="525" dirty="0">
                  <a:latin typeface="Gill Sans MT" panose="020B0502020104020203" pitchFamily="34" charset="0"/>
                </a:rPr>
                <a:t>SECRETARÍA GENERAL DE INDUSTRIA Y DE LA PEQUEÑA Y MEDIANA EMPRESA</a:t>
              </a:r>
            </a:p>
          </p:txBody>
        </p:sp>
      </p:grpSp>
      <p:sp>
        <p:nvSpPr>
          <p:cNvPr id="19" name="Marcador de texto 2"/>
          <p:cNvSpPr txBox="1">
            <a:spLocks/>
          </p:cNvSpPr>
          <p:nvPr/>
        </p:nvSpPr>
        <p:spPr>
          <a:xfrm>
            <a:off x="6739495" y="1322766"/>
            <a:ext cx="2044973" cy="276999"/>
          </a:xfrm>
          <a:prstGeom prst="rect">
            <a:avLst/>
          </a:prstGeom>
        </p:spPr>
        <p:txBody>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s-ES" sz="1350" b="1" dirty="0">
                <a:latin typeface="Calibri" panose="020F0502020204030204" pitchFamily="34" charset="0"/>
                <a:cs typeface="Calibri" panose="020F0502020204030204" pitchFamily="34" charset="0"/>
              </a:rPr>
              <a:t>LÍNEAS DE POLÍTICA INDUSTRIAL</a:t>
            </a:r>
          </a:p>
        </p:txBody>
      </p:sp>
      <p:pic>
        <p:nvPicPr>
          <p:cNvPr id="2" name="Imagen 1"/>
          <p:cNvPicPr>
            <a:picLocks noChangeAspect="1"/>
          </p:cNvPicPr>
          <p:nvPr/>
        </p:nvPicPr>
        <p:blipFill>
          <a:blip r:embed="rId3"/>
          <a:stretch>
            <a:fillRect/>
          </a:stretch>
        </p:blipFill>
        <p:spPr>
          <a:xfrm>
            <a:off x="-1" y="-108012"/>
            <a:ext cx="9288017" cy="6966012"/>
          </a:xfrm>
          <a:prstGeom prst="rect">
            <a:avLst/>
          </a:prstGeom>
        </p:spPr>
      </p:pic>
    </p:spTree>
    <p:extLst>
      <p:ext uri="{BB962C8B-B14F-4D97-AF65-F5344CB8AC3E}">
        <p14:creationId xmlns:p14="http://schemas.microsoft.com/office/powerpoint/2010/main" val="209908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84346" y="1969992"/>
            <a:ext cx="4234068" cy="3787366"/>
          </a:xfrm>
          <a:prstGeom prst="rect">
            <a:avLst/>
          </a:prstGeom>
        </p:spPr>
      </p:pic>
    </p:spTree>
    <p:extLst>
      <p:ext uri="{BB962C8B-B14F-4D97-AF65-F5344CB8AC3E}">
        <p14:creationId xmlns:p14="http://schemas.microsoft.com/office/powerpoint/2010/main" val="388325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628800"/>
            <a:ext cx="4350593" cy="4350593"/>
          </a:xfrm>
          <a:prstGeom prst="rect">
            <a:avLst/>
          </a:prstGeom>
        </p:spPr>
      </p:pic>
    </p:spTree>
    <p:extLst>
      <p:ext uri="{BB962C8B-B14F-4D97-AF65-F5344CB8AC3E}">
        <p14:creationId xmlns:p14="http://schemas.microsoft.com/office/powerpoint/2010/main" val="2270534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t="1127" b="2278"/>
          <a:stretch/>
        </p:blipFill>
        <p:spPr>
          <a:xfrm>
            <a:off x="467545" y="1988163"/>
            <a:ext cx="2686938" cy="3547072"/>
          </a:xfrm>
          <a:prstGeom prst="rect">
            <a:avLst/>
          </a:prstGeom>
        </p:spPr>
      </p:pic>
      <p:pic>
        <p:nvPicPr>
          <p:cNvPr id="19" name="Imagen 18"/>
          <p:cNvPicPr>
            <a:picLocks noChangeAspect="1"/>
          </p:cNvPicPr>
          <p:nvPr/>
        </p:nvPicPr>
        <p:blipFill rotWithShape="1">
          <a:blip r:embed="rId3"/>
          <a:srcRect r="4918"/>
          <a:stretch/>
        </p:blipFill>
        <p:spPr>
          <a:xfrm>
            <a:off x="3154483" y="2053272"/>
            <a:ext cx="2828449" cy="3481963"/>
          </a:xfrm>
          <a:prstGeom prst="rect">
            <a:avLst/>
          </a:prstGeom>
        </p:spPr>
      </p:pic>
      <p:sp>
        <p:nvSpPr>
          <p:cNvPr id="12" name="Marcador de texto 2"/>
          <p:cNvSpPr txBox="1">
            <a:spLocks/>
          </p:cNvSpPr>
          <p:nvPr/>
        </p:nvSpPr>
        <p:spPr>
          <a:xfrm>
            <a:off x="6739495" y="1322766"/>
            <a:ext cx="2044973" cy="276999"/>
          </a:xfrm>
          <a:prstGeom prst="rect">
            <a:avLst/>
          </a:prstGeom>
        </p:spPr>
        <p:txBody>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s-ES" sz="1350" b="1" dirty="0" smtClean="0">
                <a:latin typeface="Calibri" panose="020F0502020204030204" pitchFamily="34" charset="0"/>
                <a:cs typeface="Calibri" panose="020F0502020204030204" pitchFamily="34" charset="0"/>
              </a:rPr>
              <a:t>FINAL CONSIDERATIONS</a:t>
            </a:r>
            <a:endParaRPr lang="es-ES" sz="1350" b="1" dirty="0">
              <a:latin typeface="Calibri" panose="020F0502020204030204" pitchFamily="34" charset="0"/>
              <a:cs typeface="Calibri" panose="020F0502020204030204" pitchFamily="34" charset="0"/>
            </a:endParaRPr>
          </a:p>
        </p:txBody>
      </p:sp>
      <p:pic>
        <p:nvPicPr>
          <p:cNvPr id="1026" name="Picture 2" descr="https://i1.wp.com/odsc.es/wp-content/uploads/2018/08/portada-marca-6-agosto-2018.jpg?resize=431%2C589&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444" y="1952820"/>
            <a:ext cx="2705758" cy="369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23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2"/>
          <p:cNvSpPr txBox="1">
            <a:spLocks/>
          </p:cNvSpPr>
          <p:nvPr/>
        </p:nvSpPr>
        <p:spPr>
          <a:xfrm>
            <a:off x="6739495" y="1322766"/>
            <a:ext cx="2044973" cy="276999"/>
          </a:xfrm>
          <a:prstGeom prst="rect">
            <a:avLst/>
          </a:prstGeom>
        </p:spPr>
        <p:txBody>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s-ES" sz="1350" b="1" dirty="0" smtClean="0">
                <a:latin typeface="Calibri" panose="020F0502020204030204" pitchFamily="34" charset="0"/>
                <a:cs typeface="Calibri" panose="020F0502020204030204" pitchFamily="34" charset="0"/>
              </a:rPr>
              <a:t>FINAL CONSIDERATIONS</a:t>
            </a:r>
            <a:endParaRPr lang="es-ES" sz="1350" b="1" dirty="0">
              <a:latin typeface="Calibri" panose="020F0502020204030204" pitchFamily="34" charset="0"/>
              <a:cs typeface="Calibri" panose="020F0502020204030204" pitchFamily="34" charset="0"/>
            </a:endParaRPr>
          </a:p>
        </p:txBody>
      </p:sp>
      <p:pic>
        <p:nvPicPr>
          <p:cNvPr id="6" name="Imagen 5"/>
          <p:cNvPicPr>
            <a:picLocks noChangeAspect="1"/>
          </p:cNvPicPr>
          <p:nvPr/>
        </p:nvPicPr>
        <p:blipFill>
          <a:blip r:embed="rId2"/>
          <a:stretch>
            <a:fillRect/>
          </a:stretch>
        </p:blipFill>
        <p:spPr>
          <a:xfrm>
            <a:off x="1403648" y="1916832"/>
            <a:ext cx="6321940" cy="4483309"/>
          </a:xfrm>
          <a:prstGeom prst="rect">
            <a:avLst/>
          </a:prstGeom>
        </p:spPr>
      </p:pic>
    </p:spTree>
    <p:extLst>
      <p:ext uri="{BB962C8B-B14F-4D97-AF65-F5344CB8AC3E}">
        <p14:creationId xmlns:p14="http://schemas.microsoft.com/office/powerpoint/2010/main" val="4017113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9"/>
          <p:cNvSpPr txBox="1">
            <a:spLocks noChangeArrowheads="1"/>
          </p:cNvSpPr>
          <p:nvPr/>
        </p:nvSpPr>
        <p:spPr bwMode="auto">
          <a:xfrm>
            <a:off x="1907704" y="2564904"/>
            <a:ext cx="5454606"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defRPr/>
            </a:pPr>
            <a:r>
              <a:rPr lang="es-ES" sz="3300" b="1" kern="0" dirty="0" smtClean="0">
                <a:latin typeface="Calibri" pitchFamily="34" charset="0"/>
              </a:rPr>
              <a:t>THANK YOU VERY MUCH FOR YOUR ATTENTION</a:t>
            </a:r>
            <a:endParaRPr lang="es-ES" sz="3300" b="1" kern="0" dirty="0">
              <a:latin typeface="Calibri" pitchFamily="34" charset="0"/>
            </a:endParaRPr>
          </a:p>
        </p:txBody>
      </p:sp>
    </p:spTree>
    <p:extLst>
      <p:ext uri="{BB962C8B-B14F-4D97-AF65-F5344CB8AC3E}">
        <p14:creationId xmlns:p14="http://schemas.microsoft.com/office/powerpoint/2010/main" val="1476268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2592"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Marcador de número de diapositiva 5"/>
          <p:cNvSpPr>
            <a:spLocks noGrp="1"/>
          </p:cNvSpPr>
          <p:nvPr>
            <p:ph type="sldNum" sz="quarter" idx="12"/>
          </p:nvPr>
        </p:nvSpPr>
        <p:spPr>
          <a:xfrm>
            <a:off x="7924800" y="6232227"/>
            <a:ext cx="762000" cy="365125"/>
          </a:xfrm>
        </p:spPr>
        <p:txBody>
          <a:bodyPr/>
          <a:lstStyle/>
          <a:p>
            <a:fld id="{BCECDAE5-3B81-401B-AAD2-D1C88E068655}" type="slidenum">
              <a:rPr lang="es-ES" smtClean="0">
                <a:latin typeface="+mj-lt"/>
              </a:rPr>
              <a:pPr/>
              <a:t>4</a:t>
            </a:fld>
            <a:endParaRPr lang="es-ES" dirty="0">
              <a:latin typeface="+mj-lt"/>
            </a:endParaRPr>
          </a:p>
        </p:txBody>
      </p:sp>
      <p:sp>
        <p:nvSpPr>
          <p:cNvPr id="17" name="Rectángulo 16"/>
          <p:cNvSpPr/>
          <p:nvPr/>
        </p:nvSpPr>
        <p:spPr>
          <a:xfrm>
            <a:off x="611401" y="2062061"/>
            <a:ext cx="8075399" cy="646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p:cNvSpPr txBox="1"/>
          <p:nvPr/>
        </p:nvSpPr>
        <p:spPr>
          <a:xfrm>
            <a:off x="1045848" y="2652664"/>
            <a:ext cx="799289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digital transformation affects all the economic sectors</a:t>
            </a:r>
          </a:p>
        </p:txBody>
      </p:sp>
      <p:sp>
        <p:nvSpPr>
          <p:cNvPr id="23" name="CuadroTexto 22"/>
          <p:cNvSpPr txBox="1"/>
          <p:nvPr/>
        </p:nvSpPr>
        <p:spPr>
          <a:xfrm>
            <a:off x="1802505" y="3794542"/>
            <a:ext cx="4680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rgbClr val="0B5395"/>
                </a:solidFill>
                <a:latin typeface="+mj-lt"/>
              </a:rPr>
              <a:t>Industry 4.0</a:t>
            </a:r>
          </a:p>
        </p:txBody>
      </p:sp>
      <p:sp>
        <p:nvSpPr>
          <p:cNvPr id="24" name="CuadroTexto 23"/>
          <p:cNvSpPr txBox="1"/>
          <p:nvPr/>
        </p:nvSpPr>
        <p:spPr>
          <a:xfrm>
            <a:off x="1045849" y="1587919"/>
            <a:ext cx="468000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importance of digitalization</a:t>
            </a:r>
            <a:endParaRPr lang="en-GB" sz="2200" b="1" dirty="0">
              <a:solidFill>
                <a:schemeClr val="accent1">
                  <a:lumMod val="75000"/>
                </a:schemeClr>
              </a:solidFill>
              <a:latin typeface="+mj-lt"/>
            </a:endParaRPr>
          </a:p>
        </p:txBody>
      </p:sp>
      <p:sp>
        <p:nvSpPr>
          <p:cNvPr id="25" name="CuadroTexto 24"/>
          <p:cNvSpPr txBox="1"/>
          <p:nvPr/>
        </p:nvSpPr>
        <p:spPr>
          <a:xfrm>
            <a:off x="1802504" y="4273148"/>
            <a:ext cx="6124538"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Commerce digitalization</a:t>
            </a:r>
          </a:p>
        </p:txBody>
      </p:sp>
      <p:sp>
        <p:nvSpPr>
          <p:cNvPr id="26" name="CuadroTexto 25"/>
          <p:cNvSpPr txBox="1"/>
          <p:nvPr/>
        </p:nvSpPr>
        <p:spPr>
          <a:xfrm>
            <a:off x="1802506" y="4751754"/>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Intelligent touristic destination</a:t>
            </a:r>
          </a:p>
        </p:txBody>
      </p:sp>
      <p:sp>
        <p:nvSpPr>
          <p:cNvPr id="27" name="CuadroTexto 26"/>
          <p:cNvSpPr txBox="1"/>
          <p:nvPr/>
        </p:nvSpPr>
        <p:spPr>
          <a:xfrm>
            <a:off x="1045849" y="3223603"/>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A proactive digital agenda in industry and services</a:t>
            </a:r>
          </a:p>
        </p:txBody>
      </p:sp>
      <p:sp>
        <p:nvSpPr>
          <p:cNvPr id="28" name="CuadroTexto 27"/>
          <p:cNvSpPr txBox="1"/>
          <p:nvPr/>
        </p:nvSpPr>
        <p:spPr>
          <a:xfrm>
            <a:off x="1045849" y="5590401"/>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Let’s work together to digitise our country</a:t>
            </a:r>
          </a:p>
        </p:txBody>
      </p:sp>
      <p:sp>
        <p:nvSpPr>
          <p:cNvPr id="29" name="CuadroTexto 28"/>
          <p:cNvSpPr txBox="1"/>
          <p:nvPr/>
        </p:nvSpPr>
        <p:spPr>
          <a:xfrm>
            <a:off x="1045849" y="2158858"/>
            <a:ext cx="5436655" cy="430887"/>
          </a:xfrm>
          <a:prstGeom prst="rect">
            <a:avLst/>
          </a:prstGeom>
          <a:noFill/>
        </p:spPr>
        <p:txBody>
          <a:bodyPr wrap="square" rtlCol="0">
            <a:spAutoFit/>
          </a:bodyPr>
          <a:lstStyle/>
          <a:p>
            <a:r>
              <a:rPr lang="en-GB" sz="2200" b="1" dirty="0" smtClean="0">
                <a:solidFill>
                  <a:schemeClr val="bg1"/>
                </a:solidFill>
                <a:latin typeface="+mj-lt"/>
              </a:rPr>
              <a:t>Spain progresses in the digitalization process</a:t>
            </a:r>
            <a:endParaRPr lang="en-GB" sz="2200" b="1" dirty="0">
              <a:solidFill>
                <a:schemeClr val="bg1"/>
              </a:solidFill>
              <a:latin typeface="+mj-lt"/>
            </a:endParaRPr>
          </a:p>
        </p:txBody>
      </p:sp>
      <p:sp>
        <p:nvSpPr>
          <p:cNvPr id="30" name="CuadroTexto 29"/>
          <p:cNvSpPr txBox="1"/>
          <p:nvPr/>
        </p:nvSpPr>
        <p:spPr>
          <a:xfrm>
            <a:off x="1802506" y="5178678"/>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Training in digital talent</a:t>
            </a:r>
          </a:p>
        </p:txBody>
      </p:sp>
    </p:spTree>
    <p:extLst>
      <p:ext uri="{BB962C8B-B14F-4D97-AF65-F5344CB8AC3E}">
        <p14:creationId xmlns:p14="http://schemas.microsoft.com/office/powerpoint/2010/main" val="481645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0560" name="Diapositiva de think-cell" r:id="rId4" imgW="384" imgH="384" progId="TCLayout.ActiveDocument.1">
                  <p:embed/>
                </p:oleObj>
              </mc:Choice>
              <mc:Fallback>
                <p:oleObj name="Diapositiva de think-cell" r:id="rId4" imgW="384" imgH="384" progId="TCLayout.ActiveDocument.1">
                  <p:embed/>
                  <p:pic>
                    <p:nvPicPr>
                      <p:cNvPr id="5" name="Objeto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Marcador de número de diapositiva 3"/>
          <p:cNvSpPr>
            <a:spLocks noGrp="1"/>
          </p:cNvSpPr>
          <p:nvPr>
            <p:ph type="sldNum" sz="quarter" idx="12"/>
          </p:nvPr>
        </p:nvSpPr>
        <p:spPr/>
        <p:txBody>
          <a:bodyPr/>
          <a:lstStyle/>
          <a:p>
            <a:fld id="{BCECDAE5-3B81-401B-AAD2-D1C88E068655}" type="slidenum">
              <a:rPr lang="en-GB" smtClean="0"/>
              <a:pPr/>
              <a:t>5</a:t>
            </a:fld>
            <a:endParaRPr lang="en-GB" dirty="0"/>
          </a:p>
        </p:txBody>
      </p:sp>
      <p:sp>
        <p:nvSpPr>
          <p:cNvPr id="122" name="1 Título"/>
          <p:cNvSpPr txBox="1">
            <a:spLocks/>
          </p:cNvSpPr>
          <p:nvPr/>
        </p:nvSpPr>
        <p:spPr>
          <a:xfrm>
            <a:off x="3209130" y="401469"/>
            <a:ext cx="5934869"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Spain keeps its pace of progress in the digitisation of the economy and the society…</a:t>
            </a:r>
            <a:endParaRPr lang="en-GB" sz="2200" b="1" dirty="0">
              <a:solidFill>
                <a:srgbClr val="0070C0"/>
              </a:solidFill>
              <a:ea typeface="+mn-ea"/>
              <a:cs typeface="+mn-cs"/>
            </a:endParaRPr>
          </a:p>
        </p:txBody>
      </p:sp>
      <p:sp>
        <p:nvSpPr>
          <p:cNvPr id="164" name="1 Título"/>
          <p:cNvSpPr txBox="1">
            <a:spLocks/>
          </p:cNvSpPr>
          <p:nvPr/>
        </p:nvSpPr>
        <p:spPr>
          <a:xfrm>
            <a:off x="917398" y="4432775"/>
            <a:ext cx="2089097" cy="607602"/>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14000"/>
              </a:lnSpc>
            </a:pPr>
            <a:r>
              <a:rPr lang="en-GB" sz="1600" b="1" dirty="0" err="1" smtClean="0">
                <a:solidFill>
                  <a:schemeClr val="bg1"/>
                </a:solidFill>
                <a:latin typeface="Arial" panose="020B0604020202020204" pitchFamily="34" charset="0"/>
                <a:ea typeface="+mn-ea"/>
                <a:cs typeface="Arial" panose="020B0604020202020204" pitchFamily="34" charset="0"/>
              </a:rPr>
              <a:t>Cuarta</a:t>
            </a:r>
            <a:r>
              <a:rPr lang="en-GB" sz="1600" b="1" dirty="0" smtClean="0">
                <a:solidFill>
                  <a:schemeClr val="bg1"/>
                </a:solidFill>
                <a:latin typeface="Arial" panose="020B0604020202020204" pitchFamily="34" charset="0"/>
                <a:ea typeface="+mn-ea"/>
                <a:cs typeface="Arial" panose="020B0604020202020204" pitchFamily="34" charset="0"/>
              </a:rPr>
              <a:t> </a:t>
            </a:r>
            <a:r>
              <a:rPr lang="en-GB" sz="1600" b="1" dirty="0" err="1" smtClean="0">
                <a:solidFill>
                  <a:schemeClr val="bg1"/>
                </a:solidFill>
                <a:latin typeface="Arial" panose="020B0604020202020204" pitchFamily="34" charset="0"/>
                <a:ea typeface="+mn-ea"/>
                <a:cs typeface="Arial" panose="020B0604020202020204" pitchFamily="34" charset="0"/>
              </a:rPr>
              <a:t>revolución</a:t>
            </a:r>
            <a:r>
              <a:rPr lang="en-GB" sz="1600" b="1" dirty="0" smtClean="0">
                <a:solidFill>
                  <a:schemeClr val="bg1"/>
                </a:solidFill>
                <a:latin typeface="Arial" panose="020B0604020202020204" pitchFamily="34" charset="0"/>
                <a:ea typeface="+mn-ea"/>
                <a:cs typeface="Arial" panose="020B0604020202020204" pitchFamily="34" charset="0"/>
              </a:rPr>
              <a:t> industrial</a:t>
            </a:r>
            <a:endParaRPr lang="en-GB" sz="1600" b="1" dirty="0">
              <a:solidFill>
                <a:schemeClr val="bg1"/>
              </a:solidFill>
              <a:latin typeface="Arial" panose="020B0604020202020204" pitchFamily="34" charset="0"/>
              <a:ea typeface="+mn-ea"/>
              <a:cs typeface="Arial" panose="020B0604020202020204" pitchFamily="34" charset="0"/>
            </a:endParaRPr>
          </a:p>
        </p:txBody>
      </p:sp>
      <p:sp>
        <p:nvSpPr>
          <p:cNvPr id="186" name="1 Título"/>
          <p:cNvSpPr txBox="1">
            <a:spLocks/>
          </p:cNvSpPr>
          <p:nvPr/>
        </p:nvSpPr>
        <p:spPr>
          <a:xfrm>
            <a:off x="6194750" y="3457613"/>
            <a:ext cx="2089097" cy="326884"/>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nSpc>
                <a:spcPct val="114000"/>
              </a:lnSpc>
            </a:pPr>
            <a:r>
              <a:rPr lang="en-GB" sz="1600" b="1" dirty="0" err="1" smtClean="0">
                <a:solidFill>
                  <a:schemeClr val="bg1"/>
                </a:solidFill>
                <a:latin typeface="Arial" panose="020B0604020202020204" pitchFamily="34" charset="0"/>
                <a:ea typeface="+mn-ea"/>
                <a:cs typeface="Arial" panose="020B0604020202020204" pitchFamily="34" charset="0"/>
              </a:rPr>
              <a:t>Transición</a:t>
            </a:r>
            <a:r>
              <a:rPr lang="en-GB" sz="1600" b="1" dirty="0" smtClean="0">
                <a:solidFill>
                  <a:schemeClr val="bg1"/>
                </a:solidFill>
                <a:latin typeface="Arial" panose="020B0604020202020204" pitchFamily="34" charset="0"/>
                <a:ea typeface="+mn-ea"/>
                <a:cs typeface="Arial" panose="020B0604020202020204" pitchFamily="34" charset="0"/>
              </a:rPr>
              <a:t> </a:t>
            </a:r>
            <a:r>
              <a:rPr lang="en-GB" sz="1600" b="1" dirty="0" err="1" smtClean="0">
                <a:solidFill>
                  <a:schemeClr val="bg1"/>
                </a:solidFill>
                <a:latin typeface="Arial" panose="020B0604020202020204" pitchFamily="34" charset="0"/>
                <a:ea typeface="+mn-ea"/>
                <a:cs typeface="Arial" panose="020B0604020202020204" pitchFamily="34" charset="0"/>
              </a:rPr>
              <a:t>ecológica</a:t>
            </a:r>
            <a:endParaRPr lang="en-GB" sz="1600" b="1" dirty="0">
              <a:solidFill>
                <a:schemeClr val="bg1"/>
              </a:solidFill>
              <a:latin typeface="Arial" panose="020B0604020202020204" pitchFamily="34" charset="0"/>
              <a:ea typeface="+mn-ea"/>
              <a:cs typeface="Arial" panose="020B0604020202020204" pitchFamily="34" charset="0"/>
            </a:endParaRPr>
          </a:p>
        </p:txBody>
      </p:sp>
      <p:pic>
        <p:nvPicPr>
          <p:cNvPr id="3" name="Imagen 2"/>
          <p:cNvPicPr>
            <a:picLocks noChangeAspect="1"/>
          </p:cNvPicPr>
          <p:nvPr/>
        </p:nvPicPr>
        <p:blipFill>
          <a:blip r:embed="rId6"/>
          <a:stretch>
            <a:fillRect/>
          </a:stretch>
        </p:blipFill>
        <p:spPr>
          <a:xfrm>
            <a:off x="676539" y="3006802"/>
            <a:ext cx="4687549" cy="2798462"/>
          </a:xfrm>
          <a:prstGeom prst="rect">
            <a:avLst/>
          </a:prstGeom>
        </p:spPr>
      </p:pic>
      <p:sp>
        <p:nvSpPr>
          <p:cNvPr id="12" name="CuadroTexto 11"/>
          <p:cNvSpPr txBox="1"/>
          <p:nvPr/>
        </p:nvSpPr>
        <p:spPr>
          <a:xfrm>
            <a:off x="744171" y="1884383"/>
            <a:ext cx="1447180" cy="338554"/>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600" dirty="0" smtClean="0">
                <a:latin typeface="+mj-lt"/>
              </a:rPr>
              <a:t>DESI 2019</a:t>
            </a:r>
            <a:endParaRPr lang="en-GB" sz="1600" dirty="0">
              <a:latin typeface="+mj-lt"/>
            </a:endParaRPr>
          </a:p>
        </p:txBody>
      </p:sp>
      <p:sp>
        <p:nvSpPr>
          <p:cNvPr id="15" name="CuadroTexto 14"/>
          <p:cNvSpPr txBox="1"/>
          <p:nvPr/>
        </p:nvSpPr>
        <p:spPr>
          <a:xfrm>
            <a:off x="741505" y="2211938"/>
            <a:ext cx="1368152" cy="338554"/>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600" b="0" dirty="0" smtClean="0">
                <a:latin typeface="+mj-lt"/>
              </a:rPr>
              <a:t>DESI 2018</a:t>
            </a:r>
            <a:endParaRPr lang="en-GB" sz="1600" b="0" dirty="0">
              <a:latin typeface="+mj-lt"/>
            </a:endParaRPr>
          </a:p>
        </p:txBody>
      </p:sp>
      <p:sp>
        <p:nvSpPr>
          <p:cNvPr id="17" name="CuadroTexto 16"/>
          <p:cNvSpPr txBox="1"/>
          <p:nvPr/>
        </p:nvSpPr>
        <p:spPr>
          <a:xfrm>
            <a:off x="751030" y="2586390"/>
            <a:ext cx="1214611" cy="338554"/>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600" b="0" dirty="0" smtClean="0">
                <a:latin typeface="+mj-lt"/>
              </a:rPr>
              <a:t>DESI 2017</a:t>
            </a:r>
            <a:endParaRPr lang="en-GB" sz="1600" b="0" dirty="0">
              <a:latin typeface="+mj-lt"/>
            </a:endParaRPr>
          </a:p>
        </p:txBody>
      </p:sp>
      <p:sp>
        <p:nvSpPr>
          <p:cNvPr id="18" name="CuadroTexto 17"/>
          <p:cNvSpPr txBox="1"/>
          <p:nvPr/>
        </p:nvSpPr>
        <p:spPr>
          <a:xfrm>
            <a:off x="2357529" y="1626736"/>
            <a:ext cx="655293"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rank</a:t>
            </a:r>
            <a:endParaRPr lang="en-GB" sz="1400" b="0" dirty="0">
              <a:latin typeface="+mj-lt"/>
            </a:endParaRPr>
          </a:p>
        </p:txBody>
      </p:sp>
      <p:sp>
        <p:nvSpPr>
          <p:cNvPr id="19" name="Rectangle 10"/>
          <p:cNvSpPr>
            <a:spLocks noChangeArrowheads="1"/>
          </p:cNvSpPr>
          <p:nvPr/>
        </p:nvSpPr>
        <p:spPr bwMode="auto">
          <a:xfrm>
            <a:off x="2287809" y="1942752"/>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b="1" i="1" dirty="0" smtClean="0">
                <a:solidFill>
                  <a:schemeClr val="accent1">
                    <a:lumMod val="75000"/>
                  </a:schemeClr>
                </a:solidFill>
                <a:latin typeface="+mj-lt"/>
              </a:rPr>
              <a:t>11</a:t>
            </a:r>
            <a:endParaRPr kumimoji="0" lang="en-GB" sz="1600" b="1" i="1" u="none" strike="noStrike" cap="none" normalizeH="0" baseline="0" dirty="0">
              <a:ln>
                <a:noFill/>
              </a:ln>
              <a:solidFill>
                <a:schemeClr val="accent1">
                  <a:lumMod val="75000"/>
                </a:schemeClr>
              </a:solidFill>
              <a:effectLst/>
              <a:latin typeface="+mj-lt"/>
            </a:endParaRPr>
          </a:p>
        </p:txBody>
      </p:sp>
      <p:sp>
        <p:nvSpPr>
          <p:cNvPr id="20" name="Rectangle 10"/>
          <p:cNvSpPr>
            <a:spLocks noChangeArrowheads="1"/>
          </p:cNvSpPr>
          <p:nvPr/>
        </p:nvSpPr>
        <p:spPr bwMode="auto">
          <a:xfrm>
            <a:off x="2287809" y="2266602"/>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11</a:t>
            </a:r>
            <a:endParaRPr kumimoji="0" lang="en-GB" sz="1600" i="1" u="none" strike="noStrike" cap="none" normalizeH="0" baseline="0" dirty="0">
              <a:ln>
                <a:noFill/>
              </a:ln>
              <a:solidFill>
                <a:schemeClr val="accent1">
                  <a:lumMod val="75000"/>
                </a:schemeClr>
              </a:solidFill>
              <a:effectLst/>
              <a:latin typeface="+mj-lt"/>
            </a:endParaRPr>
          </a:p>
        </p:txBody>
      </p:sp>
      <p:sp>
        <p:nvSpPr>
          <p:cNvPr id="21" name="Rectangle 10"/>
          <p:cNvSpPr>
            <a:spLocks noChangeArrowheads="1"/>
          </p:cNvSpPr>
          <p:nvPr/>
        </p:nvSpPr>
        <p:spPr bwMode="auto">
          <a:xfrm>
            <a:off x="2287809" y="2635156"/>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13</a:t>
            </a:r>
            <a:endParaRPr kumimoji="0" lang="en-GB" sz="1600" i="1" u="none" strike="noStrike" cap="none" normalizeH="0" baseline="0" dirty="0">
              <a:ln>
                <a:noFill/>
              </a:ln>
              <a:solidFill>
                <a:schemeClr val="accent1">
                  <a:lumMod val="75000"/>
                </a:schemeClr>
              </a:solidFill>
              <a:effectLst/>
              <a:latin typeface="+mj-lt"/>
            </a:endParaRPr>
          </a:p>
        </p:txBody>
      </p:sp>
      <p:sp>
        <p:nvSpPr>
          <p:cNvPr id="22" name="CuadroTexto 21"/>
          <p:cNvSpPr txBox="1"/>
          <p:nvPr/>
        </p:nvSpPr>
        <p:spPr>
          <a:xfrm>
            <a:off x="3146320" y="1632846"/>
            <a:ext cx="1030863"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score</a:t>
            </a:r>
            <a:endParaRPr lang="en-GB" sz="1400" b="0" dirty="0">
              <a:latin typeface="+mj-lt"/>
            </a:endParaRPr>
          </a:p>
        </p:txBody>
      </p:sp>
      <p:sp>
        <p:nvSpPr>
          <p:cNvPr id="23" name="Rectangle 10"/>
          <p:cNvSpPr>
            <a:spLocks noChangeArrowheads="1"/>
          </p:cNvSpPr>
          <p:nvPr/>
        </p:nvSpPr>
        <p:spPr bwMode="auto">
          <a:xfrm>
            <a:off x="3201162" y="1916276"/>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b="1" i="1" dirty="0" smtClean="0">
                <a:solidFill>
                  <a:schemeClr val="accent1">
                    <a:lumMod val="75000"/>
                  </a:schemeClr>
                </a:solidFill>
                <a:latin typeface="+mj-lt"/>
              </a:rPr>
              <a:t>56,1</a:t>
            </a:r>
            <a:endParaRPr kumimoji="0" lang="en-GB" sz="1600" b="1" i="1" u="none" strike="noStrike" cap="none" normalizeH="0" baseline="0" dirty="0">
              <a:ln>
                <a:noFill/>
              </a:ln>
              <a:solidFill>
                <a:schemeClr val="accent1">
                  <a:lumMod val="75000"/>
                </a:schemeClr>
              </a:solidFill>
              <a:effectLst/>
              <a:latin typeface="+mj-lt"/>
            </a:endParaRPr>
          </a:p>
        </p:txBody>
      </p:sp>
      <p:sp>
        <p:nvSpPr>
          <p:cNvPr id="24" name="Rectangle 10"/>
          <p:cNvSpPr>
            <a:spLocks noChangeArrowheads="1"/>
          </p:cNvSpPr>
          <p:nvPr/>
        </p:nvSpPr>
        <p:spPr bwMode="auto">
          <a:xfrm>
            <a:off x="3201162" y="2240126"/>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53,2</a:t>
            </a:r>
            <a:endParaRPr kumimoji="0" lang="en-GB" sz="1600" i="1" u="none" strike="noStrike" cap="none" normalizeH="0" baseline="0" dirty="0">
              <a:ln>
                <a:noFill/>
              </a:ln>
              <a:solidFill>
                <a:schemeClr val="accent1">
                  <a:lumMod val="75000"/>
                </a:schemeClr>
              </a:solidFill>
              <a:effectLst/>
              <a:latin typeface="+mj-lt"/>
            </a:endParaRPr>
          </a:p>
        </p:txBody>
      </p:sp>
      <p:sp>
        <p:nvSpPr>
          <p:cNvPr id="25" name="Rectangle 10"/>
          <p:cNvSpPr>
            <a:spLocks noChangeArrowheads="1"/>
          </p:cNvSpPr>
          <p:nvPr/>
        </p:nvSpPr>
        <p:spPr bwMode="auto">
          <a:xfrm>
            <a:off x="3201162" y="2608680"/>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49,1</a:t>
            </a:r>
            <a:endParaRPr kumimoji="0" lang="en-GB" sz="1600" i="1" u="none" strike="noStrike" cap="none" normalizeH="0" baseline="0" dirty="0">
              <a:ln>
                <a:noFill/>
              </a:ln>
              <a:solidFill>
                <a:schemeClr val="accent1">
                  <a:lumMod val="75000"/>
                </a:schemeClr>
              </a:solidFill>
              <a:effectLst/>
              <a:latin typeface="+mj-lt"/>
            </a:endParaRPr>
          </a:p>
        </p:txBody>
      </p:sp>
      <p:pic>
        <p:nvPicPr>
          <p:cNvPr id="26" name="Imagen 25"/>
          <p:cNvPicPr>
            <a:picLocks noChangeAspect="1"/>
          </p:cNvPicPr>
          <p:nvPr/>
        </p:nvPicPr>
        <p:blipFill rotWithShape="1">
          <a:blip r:embed="rId7"/>
          <a:srcRect r="22755" b="9433"/>
          <a:stretch/>
        </p:blipFill>
        <p:spPr>
          <a:xfrm>
            <a:off x="4265588" y="1288309"/>
            <a:ext cx="423046" cy="359584"/>
          </a:xfrm>
          <a:prstGeom prst="rect">
            <a:avLst/>
          </a:prstGeom>
        </p:spPr>
      </p:pic>
      <p:sp>
        <p:nvSpPr>
          <p:cNvPr id="27" name="Freeform 80"/>
          <p:cNvSpPr>
            <a:spLocks noChangeAspect="1" noEditPoints="1"/>
          </p:cNvSpPr>
          <p:nvPr/>
        </p:nvSpPr>
        <p:spPr bwMode="auto">
          <a:xfrm>
            <a:off x="2457990" y="1298092"/>
            <a:ext cx="442228" cy="349801"/>
          </a:xfrm>
          <a:custGeom>
            <a:avLst/>
            <a:gdLst/>
            <a:ahLst/>
            <a:cxnLst>
              <a:cxn ang="0">
                <a:pos x="312" y="61"/>
              </a:cxn>
              <a:cxn ang="0">
                <a:pos x="287" y="86"/>
              </a:cxn>
              <a:cxn ang="0">
                <a:pos x="252" y="102"/>
              </a:cxn>
              <a:cxn ang="0">
                <a:pos x="250" y="112"/>
              </a:cxn>
              <a:cxn ang="0">
                <a:pos x="225" y="157"/>
              </a:cxn>
              <a:cxn ang="0">
                <a:pos x="238" y="174"/>
              </a:cxn>
              <a:cxn ang="0">
                <a:pos x="214" y="209"/>
              </a:cxn>
              <a:cxn ang="0">
                <a:pos x="204" y="215"/>
              </a:cxn>
              <a:cxn ang="0">
                <a:pos x="177" y="240"/>
              </a:cxn>
              <a:cxn ang="0">
                <a:pos x="143" y="241"/>
              </a:cxn>
              <a:cxn ang="0">
                <a:pos x="122" y="246"/>
              </a:cxn>
              <a:cxn ang="0">
                <a:pos x="104" y="254"/>
              </a:cxn>
              <a:cxn ang="0">
                <a:pos x="97" y="263"/>
              </a:cxn>
              <a:cxn ang="0">
                <a:pos x="86" y="260"/>
              </a:cxn>
              <a:cxn ang="0">
                <a:pos x="73" y="239"/>
              </a:cxn>
              <a:cxn ang="0">
                <a:pos x="50" y="226"/>
              </a:cxn>
              <a:cxn ang="0">
                <a:pos x="55" y="199"/>
              </a:cxn>
              <a:cxn ang="0">
                <a:pos x="57" y="191"/>
              </a:cxn>
              <a:cxn ang="0">
                <a:pos x="57" y="170"/>
              </a:cxn>
              <a:cxn ang="0">
                <a:pos x="53" y="156"/>
              </a:cxn>
              <a:cxn ang="0">
                <a:pos x="53" y="142"/>
              </a:cxn>
              <a:cxn ang="0">
                <a:pos x="60" y="130"/>
              </a:cxn>
              <a:cxn ang="0">
                <a:pos x="64" y="102"/>
              </a:cxn>
              <a:cxn ang="0">
                <a:pos x="75" y="75"/>
              </a:cxn>
              <a:cxn ang="0">
                <a:pos x="63" y="65"/>
              </a:cxn>
              <a:cxn ang="0">
                <a:pos x="45" y="68"/>
              </a:cxn>
              <a:cxn ang="0">
                <a:pos x="30" y="69"/>
              </a:cxn>
              <a:cxn ang="0">
                <a:pos x="32" y="59"/>
              </a:cxn>
              <a:cxn ang="0">
                <a:pos x="15" y="68"/>
              </a:cxn>
              <a:cxn ang="0">
                <a:pos x="11" y="46"/>
              </a:cxn>
              <a:cxn ang="0">
                <a:pos x="5" y="33"/>
              </a:cxn>
              <a:cxn ang="0">
                <a:pos x="22" y="18"/>
              </a:cxn>
              <a:cxn ang="0">
                <a:pos x="34" y="5"/>
              </a:cxn>
              <a:cxn ang="0">
                <a:pos x="68" y="10"/>
              </a:cxn>
              <a:cxn ang="0">
                <a:pos x="100" y="10"/>
              </a:cxn>
              <a:cxn ang="0">
                <a:pos x="150" y="14"/>
              </a:cxn>
              <a:cxn ang="0">
                <a:pos x="173" y="16"/>
              </a:cxn>
              <a:cxn ang="0">
                <a:pos x="190" y="16"/>
              </a:cxn>
              <a:cxn ang="0">
                <a:pos x="199" y="23"/>
              </a:cxn>
              <a:cxn ang="0">
                <a:pos x="217" y="34"/>
              </a:cxn>
              <a:cxn ang="0">
                <a:pos x="231" y="38"/>
              </a:cxn>
              <a:cxn ang="0">
                <a:pos x="246" y="39"/>
              </a:cxn>
              <a:cxn ang="0">
                <a:pos x="269" y="42"/>
              </a:cxn>
              <a:cxn ang="0">
                <a:pos x="276" y="46"/>
              </a:cxn>
              <a:cxn ang="0">
                <a:pos x="296" y="51"/>
              </a:cxn>
              <a:cxn ang="0">
                <a:pos x="310" y="48"/>
              </a:cxn>
              <a:cxn ang="0">
                <a:pos x="312" y="61"/>
              </a:cxn>
              <a:cxn ang="0">
                <a:pos x="311" y="137"/>
              </a:cxn>
              <a:cxn ang="0">
                <a:pos x="292" y="148"/>
              </a:cxn>
              <a:cxn ang="0">
                <a:pos x="297" y="148"/>
              </a:cxn>
              <a:cxn ang="0">
                <a:pos x="306" y="155"/>
              </a:cxn>
              <a:cxn ang="0">
                <a:pos x="319" y="142"/>
              </a:cxn>
              <a:cxn ang="0">
                <a:pos x="311" y="137"/>
              </a:cxn>
              <a:cxn ang="0">
                <a:pos x="327" y="133"/>
              </a:cxn>
              <a:cxn ang="0">
                <a:pos x="335" y="136"/>
              </a:cxn>
              <a:cxn ang="0">
                <a:pos x="338" y="132"/>
              </a:cxn>
              <a:cxn ang="0">
                <a:pos x="327" y="133"/>
              </a:cxn>
              <a:cxn ang="0">
                <a:pos x="263" y="170"/>
              </a:cxn>
              <a:cxn ang="0">
                <a:pos x="271" y="162"/>
              </a:cxn>
              <a:cxn ang="0">
                <a:pos x="263" y="170"/>
              </a:cxn>
            </a:cxnLst>
            <a:rect l="0" t="0" r="r" b="b"/>
            <a:pathLst>
              <a:path w="339" h="268">
                <a:moveTo>
                  <a:pt x="312" y="61"/>
                </a:moveTo>
                <a:cubicBezTo>
                  <a:pt x="319" y="74"/>
                  <a:pt x="288" y="79"/>
                  <a:pt x="287" y="86"/>
                </a:cubicBezTo>
                <a:cubicBezTo>
                  <a:pt x="286" y="93"/>
                  <a:pt x="256" y="93"/>
                  <a:pt x="252" y="102"/>
                </a:cubicBezTo>
                <a:cubicBezTo>
                  <a:pt x="250" y="108"/>
                  <a:pt x="264" y="107"/>
                  <a:pt x="250" y="112"/>
                </a:cubicBezTo>
                <a:cubicBezTo>
                  <a:pt x="244" y="115"/>
                  <a:pt x="222" y="145"/>
                  <a:pt x="225" y="157"/>
                </a:cubicBezTo>
                <a:cubicBezTo>
                  <a:pt x="229" y="171"/>
                  <a:pt x="237" y="170"/>
                  <a:pt x="238" y="174"/>
                </a:cubicBezTo>
                <a:cubicBezTo>
                  <a:pt x="238" y="178"/>
                  <a:pt x="211" y="190"/>
                  <a:pt x="214" y="209"/>
                </a:cubicBezTo>
                <a:cubicBezTo>
                  <a:pt x="214" y="215"/>
                  <a:pt x="215" y="214"/>
                  <a:pt x="204" y="215"/>
                </a:cubicBezTo>
                <a:cubicBezTo>
                  <a:pt x="185" y="216"/>
                  <a:pt x="185" y="246"/>
                  <a:pt x="177" y="240"/>
                </a:cubicBezTo>
                <a:cubicBezTo>
                  <a:pt x="173" y="236"/>
                  <a:pt x="157" y="247"/>
                  <a:pt x="143" y="241"/>
                </a:cubicBezTo>
                <a:cubicBezTo>
                  <a:pt x="133" y="236"/>
                  <a:pt x="123" y="241"/>
                  <a:pt x="122" y="246"/>
                </a:cubicBezTo>
                <a:cubicBezTo>
                  <a:pt x="120" y="252"/>
                  <a:pt x="108" y="247"/>
                  <a:pt x="104" y="254"/>
                </a:cubicBezTo>
                <a:cubicBezTo>
                  <a:pt x="101" y="261"/>
                  <a:pt x="99" y="260"/>
                  <a:pt x="97" y="263"/>
                </a:cubicBezTo>
                <a:cubicBezTo>
                  <a:pt x="96" y="267"/>
                  <a:pt x="93" y="268"/>
                  <a:pt x="86" y="260"/>
                </a:cubicBezTo>
                <a:cubicBezTo>
                  <a:pt x="78" y="252"/>
                  <a:pt x="73" y="245"/>
                  <a:pt x="73" y="239"/>
                </a:cubicBezTo>
                <a:cubicBezTo>
                  <a:pt x="73" y="233"/>
                  <a:pt x="60" y="221"/>
                  <a:pt x="50" y="226"/>
                </a:cubicBezTo>
                <a:cubicBezTo>
                  <a:pt x="48" y="221"/>
                  <a:pt x="46" y="207"/>
                  <a:pt x="55" y="199"/>
                </a:cubicBezTo>
                <a:cubicBezTo>
                  <a:pt x="64" y="192"/>
                  <a:pt x="61" y="192"/>
                  <a:pt x="57" y="191"/>
                </a:cubicBezTo>
                <a:cubicBezTo>
                  <a:pt x="52" y="190"/>
                  <a:pt x="47" y="184"/>
                  <a:pt x="57" y="170"/>
                </a:cubicBezTo>
                <a:cubicBezTo>
                  <a:pt x="67" y="157"/>
                  <a:pt x="55" y="166"/>
                  <a:pt x="53" y="156"/>
                </a:cubicBezTo>
                <a:cubicBezTo>
                  <a:pt x="51" y="145"/>
                  <a:pt x="42" y="143"/>
                  <a:pt x="53" y="142"/>
                </a:cubicBezTo>
                <a:cubicBezTo>
                  <a:pt x="63" y="141"/>
                  <a:pt x="64" y="138"/>
                  <a:pt x="60" y="130"/>
                </a:cubicBezTo>
                <a:cubicBezTo>
                  <a:pt x="57" y="122"/>
                  <a:pt x="66" y="122"/>
                  <a:pt x="64" y="102"/>
                </a:cubicBezTo>
                <a:cubicBezTo>
                  <a:pt x="63" y="94"/>
                  <a:pt x="88" y="77"/>
                  <a:pt x="75" y="75"/>
                </a:cubicBezTo>
                <a:cubicBezTo>
                  <a:pt x="65" y="73"/>
                  <a:pt x="78" y="66"/>
                  <a:pt x="63" y="65"/>
                </a:cubicBezTo>
                <a:cubicBezTo>
                  <a:pt x="48" y="63"/>
                  <a:pt x="56" y="73"/>
                  <a:pt x="45" y="68"/>
                </a:cubicBezTo>
                <a:cubicBezTo>
                  <a:pt x="34" y="62"/>
                  <a:pt x="34" y="72"/>
                  <a:pt x="30" y="69"/>
                </a:cubicBezTo>
                <a:cubicBezTo>
                  <a:pt x="26" y="66"/>
                  <a:pt x="36" y="62"/>
                  <a:pt x="32" y="59"/>
                </a:cubicBezTo>
                <a:cubicBezTo>
                  <a:pt x="28" y="57"/>
                  <a:pt x="27" y="57"/>
                  <a:pt x="15" y="68"/>
                </a:cubicBezTo>
                <a:cubicBezTo>
                  <a:pt x="12" y="61"/>
                  <a:pt x="16" y="52"/>
                  <a:pt x="11" y="46"/>
                </a:cubicBezTo>
                <a:cubicBezTo>
                  <a:pt x="7" y="40"/>
                  <a:pt x="11" y="36"/>
                  <a:pt x="5" y="33"/>
                </a:cubicBezTo>
                <a:cubicBezTo>
                  <a:pt x="0" y="29"/>
                  <a:pt x="12" y="18"/>
                  <a:pt x="22" y="18"/>
                </a:cubicBezTo>
                <a:cubicBezTo>
                  <a:pt x="32" y="18"/>
                  <a:pt x="22" y="11"/>
                  <a:pt x="34" y="5"/>
                </a:cubicBezTo>
                <a:cubicBezTo>
                  <a:pt x="46" y="0"/>
                  <a:pt x="49" y="10"/>
                  <a:pt x="68" y="10"/>
                </a:cubicBezTo>
                <a:cubicBezTo>
                  <a:pt x="88" y="10"/>
                  <a:pt x="87" y="6"/>
                  <a:pt x="100" y="10"/>
                </a:cubicBezTo>
                <a:cubicBezTo>
                  <a:pt x="125" y="18"/>
                  <a:pt x="135" y="9"/>
                  <a:pt x="150" y="14"/>
                </a:cubicBezTo>
                <a:cubicBezTo>
                  <a:pt x="165" y="18"/>
                  <a:pt x="160" y="11"/>
                  <a:pt x="173" y="16"/>
                </a:cubicBezTo>
                <a:cubicBezTo>
                  <a:pt x="182" y="20"/>
                  <a:pt x="185" y="16"/>
                  <a:pt x="190" y="16"/>
                </a:cubicBezTo>
                <a:cubicBezTo>
                  <a:pt x="194" y="21"/>
                  <a:pt x="200" y="17"/>
                  <a:pt x="199" y="23"/>
                </a:cubicBezTo>
                <a:cubicBezTo>
                  <a:pt x="198" y="30"/>
                  <a:pt x="213" y="25"/>
                  <a:pt x="217" y="34"/>
                </a:cubicBezTo>
                <a:cubicBezTo>
                  <a:pt x="220" y="39"/>
                  <a:pt x="226" y="32"/>
                  <a:pt x="231" y="38"/>
                </a:cubicBezTo>
                <a:cubicBezTo>
                  <a:pt x="235" y="42"/>
                  <a:pt x="235" y="36"/>
                  <a:pt x="246" y="39"/>
                </a:cubicBezTo>
                <a:cubicBezTo>
                  <a:pt x="255" y="41"/>
                  <a:pt x="243" y="26"/>
                  <a:pt x="269" y="42"/>
                </a:cubicBezTo>
                <a:cubicBezTo>
                  <a:pt x="269" y="48"/>
                  <a:pt x="274" y="48"/>
                  <a:pt x="276" y="46"/>
                </a:cubicBezTo>
                <a:cubicBezTo>
                  <a:pt x="290" y="55"/>
                  <a:pt x="288" y="47"/>
                  <a:pt x="296" y="51"/>
                </a:cubicBezTo>
                <a:cubicBezTo>
                  <a:pt x="304" y="55"/>
                  <a:pt x="297" y="47"/>
                  <a:pt x="310" y="48"/>
                </a:cubicBezTo>
                <a:cubicBezTo>
                  <a:pt x="322" y="57"/>
                  <a:pt x="308" y="54"/>
                  <a:pt x="312" y="61"/>
                </a:cubicBezTo>
                <a:close/>
                <a:moveTo>
                  <a:pt x="311" y="137"/>
                </a:moveTo>
                <a:cubicBezTo>
                  <a:pt x="310" y="129"/>
                  <a:pt x="288" y="144"/>
                  <a:pt x="292" y="148"/>
                </a:cubicBezTo>
                <a:cubicBezTo>
                  <a:pt x="293" y="149"/>
                  <a:pt x="292" y="150"/>
                  <a:pt x="297" y="148"/>
                </a:cubicBezTo>
                <a:cubicBezTo>
                  <a:pt x="301" y="146"/>
                  <a:pt x="299" y="151"/>
                  <a:pt x="306" y="155"/>
                </a:cubicBezTo>
                <a:cubicBezTo>
                  <a:pt x="312" y="160"/>
                  <a:pt x="314" y="149"/>
                  <a:pt x="319" y="142"/>
                </a:cubicBezTo>
                <a:cubicBezTo>
                  <a:pt x="323" y="135"/>
                  <a:pt x="311" y="145"/>
                  <a:pt x="311" y="137"/>
                </a:cubicBezTo>
                <a:close/>
                <a:moveTo>
                  <a:pt x="327" y="133"/>
                </a:moveTo>
                <a:cubicBezTo>
                  <a:pt x="328" y="136"/>
                  <a:pt x="331" y="132"/>
                  <a:pt x="335" y="136"/>
                </a:cubicBezTo>
                <a:cubicBezTo>
                  <a:pt x="339" y="140"/>
                  <a:pt x="339" y="137"/>
                  <a:pt x="338" y="132"/>
                </a:cubicBezTo>
                <a:cubicBezTo>
                  <a:pt x="337" y="127"/>
                  <a:pt x="326" y="128"/>
                  <a:pt x="327" y="133"/>
                </a:cubicBezTo>
                <a:close/>
                <a:moveTo>
                  <a:pt x="263" y="170"/>
                </a:moveTo>
                <a:cubicBezTo>
                  <a:pt x="265" y="173"/>
                  <a:pt x="274" y="165"/>
                  <a:pt x="271" y="162"/>
                </a:cubicBezTo>
                <a:cubicBezTo>
                  <a:pt x="268" y="158"/>
                  <a:pt x="260" y="168"/>
                  <a:pt x="263" y="170"/>
                </a:cubicBezTo>
                <a:close/>
              </a:path>
            </a:pathLst>
          </a:custGeom>
          <a:solidFill>
            <a:srgbClr val="083763"/>
          </a:solidFill>
          <a:ln w="3175" cap="rnd" cmpd="sng">
            <a:solidFill>
              <a:schemeClr val="accent2">
                <a:lumMod val="50000"/>
              </a:schemeClr>
            </a:solidFill>
            <a:prstDash val="solid"/>
            <a:round/>
            <a:headEnd/>
            <a:tailEnd/>
          </a:ln>
        </p:spPr>
        <p:txBody>
          <a:bodyPr/>
          <a:lstStyle/>
          <a:p>
            <a:endParaRPr lang="en-GB" dirty="0"/>
          </a:p>
        </p:txBody>
      </p:sp>
      <p:sp>
        <p:nvSpPr>
          <p:cNvPr id="28" name="CuadroTexto 27"/>
          <p:cNvSpPr txBox="1"/>
          <p:nvPr/>
        </p:nvSpPr>
        <p:spPr>
          <a:xfrm>
            <a:off x="3111134" y="1323086"/>
            <a:ext cx="774503"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dirty="0" smtClean="0">
                <a:latin typeface="+mj-lt"/>
              </a:rPr>
              <a:t>Spain</a:t>
            </a:r>
            <a:endParaRPr lang="en-GB" sz="1400" dirty="0">
              <a:latin typeface="+mj-lt"/>
            </a:endParaRPr>
          </a:p>
        </p:txBody>
      </p:sp>
      <p:sp>
        <p:nvSpPr>
          <p:cNvPr id="29" name="CuadroTexto 28"/>
          <p:cNvSpPr txBox="1"/>
          <p:nvPr/>
        </p:nvSpPr>
        <p:spPr>
          <a:xfrm>
            <a:off x="4644008" y="1314212"/>
            <a:ext cx="397442"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dirty="0" smtClean="0">
                <a:latin typeface="+mj-lt"/>
              </a:rPr>
              <a:t>EU</a:t>
            </a:r>
            <a:endParaRPr lang="en-GB" sz="1400" dirty="0">
              <a:latin typeface="+mj-lt"/>
            </a:endParaRPr>
          </a:p>
        </p:txBody>
      </p:sp>
      <p:sp>
        <p:nvSpPr>
          <p:cNvPr id="30" name="CuadroTexto 29"/>
          <p:cNvSpPr txBox="1"/>
          <p:nvPr/>
        </p:nvSpPr>
        <p:spPr>
          <a:xfrm>
            <a:off x="4508908" y="1619429"/>
            <a:ext cx="626198"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score</a:t>
            </a:r>
            <a:endParaRPr lang="en-GB" sz="1400" b="0" dirty="0">
              <a:latin typeface="+mj-lt"/>
            </a:endParaRPr>
          </a:p>
        </p:txBody>
      </p:sp>
      <p:sp>
        <p:nvSpPr>
          <p:cNvPr id="31" name="Rectangle 10"/>
          <p:cNvSpPr>
            <a:spLocks noChangeArrowheads="1"/>
          </p:cNvSpPr>
          <p:nvPr/>
        </p:nvSpPr>
        <p:spPr bwMode="auto">
          <a:xfrm>
            <a:off x="4367361" y="1910101"/>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b="1" i="1" dirty="0" smtClean="0">
                <a:solidFill>
                  <a:schemeClr val="accent1">
                    <a:lumMod val="75000"/>
                  </a:schemeClr>
                </a:solidFill>
                <a:latin typeface="+mj-lt"/>
              </a:rPr>
              <a:t>52,5</a:t>
            </a:r>
            <a:endParaRPr kumimoji="0" lang="en-GB" sz="1600" b="1" i="1" u="none" strike="noStrike" cap="none" normalizeH="0" baseline="0" dirty="0">
              <a:ln>
                <a:noFill/>
              </a:ln>
              <a:solidFill>
                <a:schemeClr val="accent1">
                  <a:lumMod val="75000"/>
                </a:schemeClr>
              </a:solidFill>
              <a:effectLst/>
              <a:latin typeface="+mj-lt"/>
            </a:endParaRPr>
          </a:p>
        </p:txBody>
      </p:sp>
      <p:sp>
        <p:nvSpPr>
          <p:cNvPr id="32" name="Rectangle 10"/>
          <p:cNvSpPr>
            <a:spLocks noChangeArrowheads="1"/>
          </p:cNvSpPr>
          <p:nvPr/>
        </p:nvSpPr>
        <p:spPr bwMode="auto">
          <a:xfrm>
            <a:off x="4367361" y="2233951"/>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49,8</a:t>
            </a:r>
            <a:endParaRPr kumimoji="0" lang="en-GB" sz="1600" i="1" u="none" strike="noStrike" cap="none" normalizeH="0" baseline="0" dirty="0">
              <a:ln>
                <a:noFill/>
              </a:ln>
              <a:solidFill>
                <a:schemeClr val="accent1">
                  <a:lumMod val="75000"/>
                </a:schemeClr>
              </a:solidFill>
              <a:effectLst/>
              <a:latin typeface="+mj-lt"/>
            </a:endParaRPr>
          </a:p>
        </p:txBody>
      </p:sp>
      <p:sp>
        <p:nvSpPr>
          <p:cNvPr id="33" name="Rectangle 10"/>
          <p:cNvSpPr>
            <a:spLocks noChangeArrowheads="1"/>
          </p:cNvSpPr>
          <p:nvPr/>
        </p:nvSpPr>
        <p:spPr bwMode="auto">
          <a:xfrm>
            <a:off x="4344332" y="2639000"/>
            <a:ext cx="506649"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i="1" dirty="0" smtClean="0">
                <a:solidFill>
                  <a:schemeClr val="accent1">
                    <a:lumMod val="75000"/>
                  </a:schemeClr>
                </a:solidFill>
                <a:latin typeface="+mj-lt"/>
              </a:rPr>
              <a:t>46,9</a:t>
            </a:r>
            <a:endParaRPr kumimoji="0" lang="en-GB" sz="1600" i="1" u="none" strike="noStrike" cap="none" normalizeH="0" baseline="0" dirty="0">
              <a:ln>
                <a:noFill/>
              </a:ln>
              <a:solidFill>
                <a:schemeClr val="accent1">
                  <a:lumMod val="75000"/>
                </a:schemeClr>
              </a:solidFill>
              <a:effectLst/>
              <a:latin typeface="+mj-lt"/>
            </a:endParaRPr>
          </a:p>
        </p:txBody>
      </p:sp>
      <p:sp>
        <p:nvSpPr>
          <p:cNvPr id="7" name="Rectángulo 6"/>
          <p:cNvSpPr/>
          <p:nvPr/>
        </p:nvSpPr>
        <p:spPr>
          <a:xfrm>
            <a:off x="676538" y="1908609"/>
            <a:ext cx="4687549" cy="32534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Conector recto 8"/>
          <p:cNvCxnSpPr/>
          <p:nvPr/>
        </p:nvCxnSpPr>
        <p:spPr>
          <a:xfrm>
            <a:off x="4053873" y="1249015"/>
            <a:ext cx="0" cy="16058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a:off x="1979712" y="1268760"/>
            <a:ext cx="0" cy="16058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2 Marcador de contenido"/>
          <p:cNvSpPr txBox="1">
            <a:spLocks/>
          </p:cNvSpPr>
          <p:nvPr/>
        </p:nvSpPr>
        <p:spPr>
          <a:xfrm>
            <a:off x="5581156" y="1844824"/>
            <a:ext cx="2879275" cy="747041"/>
          </a:xfrm>
          <a:prstGeom prst="rect">
            <a:avLst/>
          </a:prstGeom>
          <a:solidFill>
            <a:srgbClr val="EFFBFF"/>
          </a:solidFill>
          <a:ln w="12700">
            <a:solidFill>
              <a:schemeClr val="bg1"/>
            </a:solidFill>
          </a:ln>
        </p:spPr>
        <p:txBody>
          <a:bodyPr vert="horz" wrap="square" lIns="72000" tIns="36000" rIns="36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spcBef>
                <a:spcPts val="600"/>
              </a:spcBef>
              <a:spcAft>
                <a:spcPts val="600"/>
              </a:spcAft>
              <a:buNone/>
            </a:pPr>
            <a:r>
              <a:rPr lang="en-GB" sz="1600" b="1" dirty="0" smtClean="0">
                <a:solidFill>
                  <a:schemeClr val="accent1">
                    <a:lumMod val="50000"/>
                  </a:schemeClr>
                </a:solidFill>
                <a:latin typeface="+mj-lt"/>
              </a:rPr>
              <a:t>Spain maintains the 11th position in the 2019 DESI European rank</a:t>
            </a:r>
            <a:endParaRPr lang="en-GB" sz="1000" b="1" dirty="0">
              <a:solidFill>
                <a:schemeClr val="accent1">
                  <a:lumMod val="50000"/>
                </a:schemeClr>
              </a:solidFill>
              <a:latin typeface="+mj-lt"/>
            </a:endParaRPr>
          </a:p>
        </p:txBody>
      </p:sp>
      <p:sp>
        <p:nvSpPr>
          <p:cNvPr id="38" name="CuadroTexto 37"/>
          <p:cNvSpPr txBox="1"/>
          <p:nvPr/>
        </p:nvSpPr>
        <p:spPr>
          <a:xfrm>
            <a:off x="5618686" y="4273351"/>
            <a:ext cx="1296144"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Connectivity</a:t>
            </a:r>
            <a:endParaRPr lang="en-GB" sz="1400" b="0" dirty="0">
              <a:latin typeface="+mj-lt"/>
            </a:endParaRPr>
          </a:p>
        </p:txBody>
      </p:sp>
      <p:sp>
        <p:nvSpPr>
          <p:cNvPr id="40" name="Rectangle 10"/>
          <p:cNvSpPr>
            <a:spLocks noChangeArrowheads="1"/>
          </p:cNvSpPr>
          <p:nvPr/>
        </p:nvSpPr>
        <p:spPr bwMode="auto">
          <a:xfrm>
            <a:off x="7494472" y="4304129"/>
            <a:ext cx="46059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b="1" i="1" dirty="0" smtClean="0">
                <a:solidFill>
                  <a:schemeClr val="accent1">
                    <a:lumMod val="75000"/>
                  </a:schemeClr>
                </a:solidFill>
                <a:latin typeface="+mj-lt"/>
              </a:rPr>
              <a:t>9</a:t>
            </a:r>
            <a:endParaRPr kumimoji="0" lang="en-GB" sz="1600" b="1" i="1" u="none" strike="noStrike" cap="none" normalizeH="0" baseline="0" dirty="0">
              <a:ln>
                <a:noFill/>
              </a:ln>
              <a:solidFill>
                <a:schemeClr val="accent1">
                  <a:lumMod val="75000"/>
                </a:schemeClr>
              </a:solidFill>
              <a:effectLst/>
              <a:latin typeface="+mj-lt"/>
            </a:endParaRPr>
          </a:p>
        </p:txBody>
      </p:sp>
      <p:sp>
        <p:nvSpPr>
          <p:cNvPr id="42" name="CuadroTexto 41"/>
          <p:cNvSpPr txBox="1"/>
          <p:nvPr/>
        </p:nvSpPr>
        <p:spPr>
          <a:xfrm>
            <a:off x="5580112" y="3487367"/>
            <a:ext cx="1691808" cy="307777"/>
          </a:xfrm>
          <a:prstGeom prst="rect">
            <a:avLst/>
          </a:prstGeom>
          <a:solidFill>
            <a:srgbClr val="0070C0"/>
          </a:solid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dirty="0" smtClean="0">
                <a:solidFill>
                  <a:schemeClr val="bg1"/>
                </a:solidFill>
                <a:latin typeface="+mj-lt"/>
              </a:rPr>
              <a:t>Dimension</a:t>
            </a:r>
            <a:endParaRPr lang="en-GB" sz="1400" dirty="0">
              <a:solidFill>
                <a:schemeClr val="bg1"/>
              </a:solidFill>
              <a:latin typeface="+mj-lt"/>
            </a:endParaRPr>
          </a:p>
        </p:txBody>
      </p:sp>
      <p:sp>
        <p:nvSpPr>
          <p:cNvPr id="43" name="CuadroTexto 42"/>
          <p:cNvSpPr txBox="1"/>
          <p:nvPr/>
        </p:nvSpPr>
        <p:spPr>
          <a:xfrm>
            <a:off x="7346878" y="3487367"/>
            <a:ext cx="701925" cy="307777"/>
          </a:xfrm>
          <a:prstGeom prst="rect">
            <a:avLst/>
          </a:prstGeom>
          <a:solidFill>
            <a:srgbClr val="0070C0"/>
          </a:solid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dirty="0" smtClean="0">
                <a:solidFill>
                  <a:schemeClr val="bg1"/>
                </a:solidFill>
                <a:latin typeface="+mj-lt"/>
              </a:rPr>
              <a:t>Rank</a:t>
            </a:r>
            <a:endParaRPr lang="en-GB" sz="1400" dirty="0">
              <a:solidFill>
                <a:schemeClr val="bg1"/>
              </a:solidFill>
              <a:latin typeface="+mj-lt"/>
            </a:endParaRPr>
          </a:p>
        </p:txBody>
      </p:sp>
      <p:sp>
        <p:nvSpPr>
          <p:cNvPr id="44" name="CuadroTexto 43"/>
          <p:cNvSpPr txBox="1"/>
          <p:nvPr/>
        </p:nvSpPr>
        <p:spPr>
          <a:xfrm>
            <a:off x="5618686" y="5353471"/>
            <a:ext cx="1728192"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Human capital</a:t>
            </a:r>
            <a:endParaRPr lang="en-GB" sz="1400" b="0" dirty="0">
              <a:latin typeface="+mj-lt"/>
            </a:endParaRPr>
          </a:p>
        </p:txBody>
      </p:sp>
      <p:sp>
        <p:nvSpPr>
          <p:cNvPr id="45" name="Rectangle 10"/>
          <p:cNvSpPr>
            <a:spLocks noChangeArrowheads="1"/>
          </p:cNvSpPr>
          <p:nvPr/>
        </p:nvSpPr>
        <p:spPr bwMode="auto">
          <a:xfrm>
            <a:off x="7445622" y="5384249"/>
            <a:ext cx="558291"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1" u="none" strike="noStrike" cap="none" normalizeH="0" baseline="0" dirty="0" smtClean="0">
                <a:ln>
                  <a:noFill/>
                </a:ln>
                <a:solidFill>
                  <a:schemeClr val="accent1">
                    <a:lumMod val="75000"/>
                  </a:schemeClr>
                </a:solidFill>
                <a:effectLst/>
                <a:latin typeface="+mj-lt"/>
              </a:rPr>
              <a:t>17</a:t>
            </a:r>
            <a:endParaRPr kumimoji="0" lang="en-GB" sz="1600" b="1" i="1" u="none" strike="noStrike" cap="none" normalizeH="0" baseline="0" dirty="0">
              <a:ln>
                <a:noFill/>
              </a:ln>
              <a:solidFill>
                <a:schemeClr val="accent1">
                  <a:lumMod val="75000"/>
                </a:schemeClr>
              </a:solidFill>
              <a:effectLst/>
              <a:latin typeface="+mj-lt"/>
            </a:endParaRPr>
          </a:p>
        </p:txBody>
      </p:sp>
      <p:sp>
        <p:nvSpPr>
          <p:cNvPr id="46" name="CuadroTexto 45"/>
          <p:cNvSpPr txBox="1"/>
          <p:nvPr/>
        </p:nvSpPr>
        <p:spPr>
          <a:xfrm>
            <a:off x="5618686" y="5013176"/>
            <a:ext cx="1425758" cy="307777"/>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r>
              <a:rPr lang="en-GB" sz="1400" b="0" dirty="0" smtClean="0">
                <a:latin typeface="+mj-lt"/>
              </a:rPr>
              <a:t>Internet use</a:t>
            </a:r>
            <a:endParaRPr lang="en-GB" sz="1400" b="0" dirty="0">
              <a:latin typeface="+mj-lt"/>
            </a:endParaRPr>
          </a:p>
        </p:txBody>
      </p:sp>
      <p:sp>
        <p:nvSpPr>
          <p:cNvPr id="47" name="CuadroTexto 46"/>
          <p:cNvSpPr txBox="1"/>
          <p:nvPr/>
        </p:nvSpPr>
        <p:spPr>
          <a:xfrm>
            <a:off x="5626745" y="4581711"/>
            <a:ext cx="1720133" cy="431465"/>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pPr>
              <a:lnSpc>
                <a:spcPts val="1300"/>
              </a:lnSpc>
            </a:pPr>
            <a:r>
              <a:rPr lang="en-GB" sz="1400" b="0" dirty="0" smtClean="0">
                <a:latin typeface="+mj-lt"/>
              </a:rPr>
              <a:t>Digital technology integration</a:t>
            </a:r>
            <a:endParaRPr lang="en-GB" sz="1400" b="0" dirty="0">
              <a:latin typeface="+mj-lt"/>
            </a:endParaRPr>
          </a:p>
        </p:txBody>
      </p:sp>
      <p:sp>
        <p:nvSpPr>
          <p:cNvPr id="48" name="CuadroTexto 47"/>
          <p:cNvSpPr txBox="1"/>
          <p:nvPr/>
        </p:nvSpPr>
        <p:spPr>
          <a:xfrm>
            <a:off x="5618686" y="3949689"/>
            <a:ext cx="1864149" cy="264752"/>
          </a:xfrm>
          <a:prstGeom prst="rect">
            <a:avLst/>
          </a:prstGeom>
          <a:noFill/>
        </p:spPr>
        <p:txBody>
          <a:bodyPr wrap="square" rtlCol="0">
            <a:spAutoFit/>
          </a:bodyPr>
          <a:lstStyle>
            <a:defPPr>
              <a:defRPr lang="es-ES"/>
            </a:defPPr>
            <a:lvl1pPr>
              <a:defRPr sz="1200" b="1">
                <a:solidFill>
                  <a:schemeClr val="accent1">
                    <a:lumMod val="50000"/>
                  </a:schemeClr>
                </a:solidFill>
                <a:latin typeface="Arial" panose="020B0604020202020204" pitchFamily="34" charset="0"/>
                <a:cs typeface="Arial" panose="020B0604020202020204" pitchFamily="34" charset="0"/>
              </a:defRPr>
            </a:lvl1pPr>
          </a:lstStyle>
          <a:p>
            <a:pPr>
              <a:lnSpc>
                <a:spcPts val="1300"/>
              </a:lnSpc>
            </a:pPr>
            <a:r>
              <a:rPr lang="en-GB" sz="1400" b="0" dirty="0" smtClean="0">
                <a:latin typeface="+mj-lt"/>
              </a:rPr>
              <a:t>Public digital services</a:t>
            </a:r>
            <a:endParaRPr lang="en-GB" sz="1400" b="0" dirty="0">
              <a:latin typeface="+mj-lt"/>
            </a:endParaRPr>
          </a:p>
        </p:txBody>
      </p:sp>
      <p:sp>
        <p:nvSpPr>
          <p:cNvPr id="49" name="Rectangle 10"/>
          <p:cNvSpPr>
            <a:spLocks noChangeArrowheads="1"/>
          </p:cNvSpPr>
          <p:nvPr/>
        </p:nvSpPr>
        <p:spPr bwMode="auto">
          <a:xfrm>
            <a:off x="7445622" y="5013176"/>
            <a:ext cx="558291"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1" u="none" strike="noStrike" cap="none" normalizeH="0" baseline="0" dirty="0" smtClean="0">
                <a:ln>
                  <a:noFill/>
                </a:ln>
                <a:solidFill>
                  <a:schemeClr val="accent1">
                    <a:lumMod val="75000"/>
                  </a:schemeClr>
                </a:solidFill>
                <a:effectLst/>
                <a:latin typeface="+mj-lt"/>
              </a:rPr>
              <a:t>11</a:t>
            </a:r>
            <a:endParaRPr kumimoji="0" lang="en-GB" sz="1600" b="1" i="1" u="none" strike="noStrike" cap="none" normalizeH="0" baseline="0" dirty="0">
              <a:ln>
                <a:noFill/>
              </a:ln>
              <a:solidFill>
                <a:schemeClr val="accent1">
                  <a:lumMod val="75000"/>
                </a:schemeClr>
              </a:solidFill>
              <a:effectLst/>
              <a:latin typeface="+mj-lt"/>
            </a:endParaRPr>
          </a:p>
        </p:txBody>
      </p:sp>
      <p:sp>
        <p:nvSpPr>
          <p:cNvPr id="50" name="Rectangle 10"/>
          <p:cNvSpPr>
            <a:spLocks noChangeArrowheads="1"/>
          </p:cNvSpPr>
          <p:nvPr/>
        </p:nvSpPr>
        <p:spPr bwMode="auto">
          <a:xfrm>
            <a:off x="7445622" y="4674333"/>
            <a:ext cx="558291"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1" u="none" strike="noStrike" cap="none" normalizeH="0" baseline="0" dirty="0" smtClean="0">
                <a:ln>
                  <a:noFill/>
                </a:ln>
                <a:solidFill>
                  <a:schemeClr val="accent1">
                    <a:lumMod val="75000"/>
                  </a:schemeClr>
                </a:solidFill>
                <a:effectLst/>
                <a:latin typeface="+mj-lt"/>
              </a:rPr>
              <a:t>10</a:t>
            </a:r>
            <a:endParaRPr kumimoji="0" lang="en-GB" sz="1600" b="1" i="1" u="none" strike="noStrike" cap="none" normalizeH="0" baseline="0" dirty="0">
              <a:ln>
                <a:noFill/>
              </a:ln>
              <a:solidFill>
                <a:schemeClr val="accent1">
                  <a:lumMod val="75000"/>
                </a:schemeClr>
              </a:solidFill>
              <a:effectLst/>
              <a:latin typeface="+mj-lt"/>
            </a:endParaRPr>
          </a:p>
        </p:txBody>
      </p:sp>
      <p:sp>
        <p:nvSpPr>
          <p:cNvPr id="51" name="Rectangle 10"/>
          <p:cNvSpPr>
            <a:spLocks noChangeArrowheads="1"/>
          </p:cNvSpPr>
          <p:nvPr/>
        </p:nvSpPr>
        <p:spPr bwMode="auto">
          <a:xfrm>
            <a:off x="7445622" y="3954253"/>
            <a:ext cx="558291"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1" u="none" strike="noStrike" cap="none" normalizeH="0" baseline="0" dirty="0" smtClean="0">
                <a:ln>
                  <a:noFill/>
                </a:ln>
                <a:solidFill>
                  <a:schemeClr val="accent1">
                    <a:lumMod val="75000"/>
                  </a:schemeClr>
                </a:solidFill>
                <a:effectLst/>
                <a:latin typeface="+mj-lt"/>
              </a:rPr>
              <a:t>1</a:t>
            </a:r>
            <a:endParaRPr kumimoji="0" lang="en-GB" sz="1600" b="1" i="1" u="none" strike="noStrike" cap="none" normalizeH="0" baseline="0" dirty="0">
              <a:ln>
                <a:noFill/>
              </a:ln>
              <a:solidFill>
                <a:schemeClr val="accent1">
                  <a:lumMod val="75000"/>
                </a:schemeClr>
              </a:solidFill>
              <a:effectLst/>
              <a:latin typeface="+mj-lt"/>
            </a:endParaRPr>
          </a:p>
        </p:txBody>
      </p:sp>
      <p:sp>
        <p:nvSpPr>
          <p:cNvPr id="52" name="2 Marcador de contenido"/>
          <p:cNvSpPr txBox="1">
            <a:spLocks/>
          </p:cNvSpPr>
          <p:nvPr/>
        </p:nvSpPr>
        <p:spPr>
          <a:xfrm>
            <a:off x="611560" y="6012468"/>
            <a:ext cx="7762425" cy="824374"/>
          </a:xfrm>
          <a:prstGeom prst="rect">
            <a:avLst/>
          </a:prstGeom>
          <a:solidFill>
            <a:srgbClr val="EFFBFF"/>
          </a:solidFill>
          <a:ln w="12700">
            <a:solidFill>
              <a:schemeClr val="bg1"/>
            </a:solidFill>
          </a:ln>
        </p:spPr>
        <p:txBody>
          <a:bodyPr vert="horz" wrap="square" lIns="180000" tIns="36000" rIns="180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gn="just">
              <a:spcBef>
                <a:spcPts val="600"/>
              </a:spcBef>
              <a:spcAft>
                <a:spcPts val="600"/>
              </a:spcAft>
              <a:buNone/>
            </a:pPr>
            <a:r>
              <a:rPr lang="en-GB" sz="1400" dirty="0" smtClean="0">
                <a:solidFill>
                  <a:schemeClr val="accent1">
                    <a:lumMod val="50000"/>
                  </a:schemeClr>
                </a:solidFill>
                <a:latin typeface="+mj-lt"/>
              </a:rPr>
              <a:t>The </a:t>
            </a:r>
            <a:r>
              <a:rPr lang="en-GB" sz="1400" b="1" dirty="0" smtClean="0">
                <a:solidFill>
                  <a:schemeClr val="accent1">
                    <a:lumMod val="50000"/>
                  </a:schemeClr>
                </a:solidFill>
                <a:latin typeface="+mj-lt"/>
              </a:rPr>
              <a:t>improvement of human capital </a:t>
            </a:r>
            <a:r>
              <a:rPr lang="en-GB" sz="1400" dirty="0" smtClean="0">
                <a:solidFill>
                  <a:schemeClr val="accent1">
                    <a:lumMod val="50000"/>
                  </a:schemeClr>
                </a:solidFill>
                <a:latin typeface="+mj-lt"/>
              </a:rPr>
              <a:t>is a </a:t>
            </a:r>
            <a:r>
              <a:rPr lang="en-GB" sz="1400" b="1" dirty="0" smtClean="0">
                <a:solidFill>
                  <a:schemeClr val="accent1">
                    <a:lumMod val="50000"/>
                  </a:schemeClr>
                </a:solidFill>
                <a:latin typeface="+mj-lt"/>
              </a:rPr>
              <a:t>priority goal </a:t>
            </a:r>
            <a:r>
              <a:rPr lang="en-GB" sz="1400" dirty="0" smtClean="0">
                <a:solidFill>
                  <a:schemeClr val="accent1">
                    <a:lumMod val="50000"/>
                  </a:schemeClr>
                </a:solidFill>
                <a:latin typeface="+mj-lt"/>
              </a:rPr>
              <a:t>for the Government. The </a:t>
            </a:r>
            <a:r>
              <a:rPr lang="en-GB" sz="1400" b="1" dirty="0" smtClean="0">
                <a:solidFill>
                  <a:schemeClr val="accent1">
                    <a:lumMod val="50000"/>
                  </a:schemeClr>
                </a:solidFill>
                <a:latin typeface="+mj-lt"/>
              </a:rPr>
              <a:t>Agenda for Change </a:t>
            </a:r>
            <a:r>
              <a:rPr lang="en-GB" sz="1400" dirty="0" smtClean="0">
                <a:solidFill>
                  <a:schemeClr val="accent1">
                    <a:lumMod val="50000"/>
                  </a:schemeClr>
                </a:solidFill>
                <a:latin typeface="+mj-lt"/>
              </a:rPr>
              <a:t>identifies the promotion of scientific and technological progress and the bet for training and human capital as two of its priorities in its reforms route.</a:t>
            </a:r>
            <a:endParaRPr lang="en-GB" sz="900" dirty="0">
              <a:solidFill>
                <a:schemeClr val="accent1">
                  <a:lumMod val="50000"/>
                </a:schemeClr>
              </a:solidFill>
              <a:latin typeface="+mj-lt"/>
            </a:endParaRPr>
          </a:p>
        </p:txBody>
      </p:sp>
      <p:sp>
        <p:nvSpPr>
          <p:cNvPr id="53" name="CuadroTexto 52"/>
          <p:cNvSpPr txBox="1"/>
          <p:nvPr/>
        </p:nvSpPr>
        <p:spPr>
          <a:xfrm>
            <a:off x="370392" y="5805264"/>
            <a:ext cx="5800725" cy="230832"/>
          </a:xfrm>
          <a:prstGeom prst="rect">
            <a:avLst/>
          </a:prstGeom>
          <a:noFill/>
        </p:spPr>
        <p:txBody>
          <a:bodyPr wrap="square" rtlCol="0">
            <a:spAutoFit/>
          </a:bodyPr>
          <a:lstStyle/>
          <a:p>
            <a:r>
              <a:rPr lang="en-GB" sz="900" dirty="0" smtClean="0">
                <a:latin typeface="+mj-lt"/>
              </a:rPr>
              <a:t>Source: Digital Society and Economy Index (DESI) 2019  </a:t>
            </a:r>
            <a:endParaRPr lang="en-GB" sz="900" b="1" dirty="0">
              <a:solidFill>
                <a:srgbClr val="FF0000"/>
              </a:solidFill>
              <a:latin typeface="+mj-lt"/>
            </a:endParaRPr>
          </a:p>
        </p:txBody>
      </p:sp>
    </p:spTree>
    <p:extLst>
      <p:ext uri="{BB962C8B-B14F-4D97-AF65-F5344CB8AC3E}">
        <p14:creationId xmlns:p14="http://schemas.microsoft.com/office/powerpoint/2010/main" val="4158311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705" name="Diapositiva de think-cell" r:id="rId4" imgW="384" imgH="384" progId="TCLayout.ActiveDocument.1">
                  <p:embed/>
                </p:oleObj>
              </mc:Choice>
              <mc:Fallback>
                <p:oleObj name="Diapositiva de think-cell" r:id="rId4" imgW="384" imgH="384" progId="TCLayout.ActiveDocument.1">
                  <p:embed/>
                  <p:pic>
                    <p:nvPicPr>
                      <p:cNvPr id="5" name="Objeto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Marcador de número de diapositiva 3"/>
          <p:cNvSpPr>
            <a:spLocks noGrp="1"/>
          </p:cNvSpPr>
          <p:nvPr>
            <p:ph type="sldNum" sz="quarter" idx="12"/>
          </p:nvPr>
        </p:nvSpPr>
        <p:spPr/>
        <p:txBody>
          <a:bodyPr/>
          <a:lstStyle/>
          <a:p>
            <a:fld id="{BCECDAE5-3B81-401B-AAD2-D1C88E068655}" type="slidenum">
              <a:rPr lang="en-GB" smtClean="0"/>
              <a:pPr/>
              <a:t>6</a:t>
            </a:fld>
            <a:endParaRPr lang="en-GB" dirty="0"/>
          </a:p>
        </p:txBody>
      </p:sp>
      <p:sp>
        <p:nvSpPr>
          <p:cNvPr id="122" name="1 Título"/>
          <p:cNvSpPr txBox="1">
            <a:spLocks/>
          </p:cNvSpPr>
          <p:nvPr/>
        </p:nvSpPr>
        <p:spPr>
          <a:xfrm>
            <a:off x="3209130" y="401469"/>
            <a:ext cx="5934869"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...but it is only capturing a portion of the digital potential</a:t>
            </a:r>
            <a:endParaRPr lang="en-GB" sz="2200" b="1" dirty="0">
              <a:solidFill>
                <a:srgbClr val="0070C0"/>
              </a:solidFill>
              <a:ea typeface="+mn-ea"/>
              <a:cs typeface="+mn-cs"/>
            </a:endParaRPr>
          </a:p>
        </p:txBody>
      </p:sp>
      <p:sp>
        <p:nvSpPr>
          <p:cNvPr id="164" name="1 Título"/>
          <p:cNvSpPr txBox="1">
            <a:spLocks/>
          </p:cNvSpPr>
          <p:nvPr/>
        </p:nvSpPr>
        <p:spPr>
          <a:xfrm>
            <a:off x="917398" y="4456243"/>
            <a:ext cx="2089097" cy="584134"/>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14000"/>
              </a:lnSpc>
            </a:pPr>
            <a:r>
              <a:rPr lang="en-GB" sz="1600" b="1" dirty="0" err="1" smtClean="0">
                <a:solidFill>
                  <a:schemeClr val="bg1"/>
                </a:solidFill>
                <a:latin typeface="Arial" panose="020B0604020202020204" pitchFamily="34" charset="0"/>
                <a:ea typeface="+mn-ea"/>
                <a:cs typeface="Arial" panose="020B0604020202020204" pitchFamily="34" charset="0"/>
              </a:rPr>
              <a:t>Cuarta</a:t>
            </a:r>
            <a:r>
              <a:rPr lang="en-GB" sz="1600" b="1" dirty="0" smtClean="0">
                <a:solidFill>
                  <a:schemeClr val="bg1"/>
                </a:solidFill>
                <a:latin typeface="Arial" panose="020B0604020202020204" pitchFamily="34" charset="0"/>
                <a:ea typeface="+mn-ea"/>
                <a:cs typeface="Arial" panose="020B0604020202020204" pitchFamily="34" charset="0"/>
              </a:rPr>
              <a:t> </a:t>
            </a:r>
            <a:r>
              <a:rPr lang="en-GB" sz="1600" b="1" dirty="0" err="1" smtClean="0">
                <a:solidFill>
                  <a:schemeClr val="bg1"/>
                </a:solidFill>
                <a:latin typeface="Arial" panose="020B0604020202020204" pitchFamily="34" charset="0"/>
                <a:ea typeface="+mn-ea"/>
                <a:cs typeface="Arial" panose="020B0604020202020204" pitchFamily="34" charset="0"/>
              </a:rPr>
              <a:t>revolución</a:t>
            </a:r>
            <a:r>
              <a:rPr lang="en-GB" sz="1600" b="1" dirty="0" smtClean="0">
                <a:solidFill>
                  <a:schemeClr val="bg1"/>
                </a:solidFill>
                <a:latin typeface="Arial" panose="020B0604020202020204" pitchFamily="34" charset="0"/>
                <a:ea typeface="+mn-ea"/>
                <a:cs typeface="Arial" panose="020B0604020202020204" pitchFamily="34" charset="0"/>
              </a:rPr>
              <a:t> industrial</a:t>
            </a:r>
            <a:endParaRPr lang="en-GB" sz="1600" b="1" dirty="0">
              <a:solidFill>
                <a:schemeClr val="bg1"/>
              </a:solidFill>
              <a:latin typeface="Arial" panose="020B0604020202020204" pitchFamily="34" charset="0"/>
              <a:ea typeface="+mn-ea"/>
              <a:cs typeface="Arial" panose="020B0604020202020204" pitchFamily="34" charset="0"/>
            </a:endParaRPr>
          </a:p>
        </p:txBody>
      </p:sp>
      <p:sp>
        <p:nvSpPr>
          <p:cNvPr id="186" name="1 Título"/>
          <p:cNvSpPr txBox="1">
            <a:spLocks/>
          </p:cNvSpPr>
          <p:nvPr/>
        </p:nvSpPr>
        <p:spPr>
          <a:xfrm>
            <a:off x="6194750" y="3481081"/>
            <a:ext cx="2089097" cy="303416"/>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nSpc>
                <a:spcPct val="114000"/>
              </a:lnSpc>
            </a:pPr>
            <a:r>
              <a:rPr lang="en-GB" sz="1600" b="1" dirty="0" err="1" smtClean="0">
                <a:solidFill>
                  <a:schemeClr val="bg1"/>
                </a:solidFill>
                <a:latin typeface="Arial" panose="020B0604020202020204" pitchFamily="34" charset="0"/>
                <a:ea typeface="+mn-ea"/>
                <a:cs typeface="Arial" panose="020B0604020202020204" pitchFamily="34" charset="0"/>
              </a:rPr>
              <a:t>Transición</a:t>
            </a:r>
            <a:r>
              <a:rPr lang="en-GB" sz="1600" b="1" dirty="0" smtClean="0">
                <a:solidFill>
                  <a:schemeClr val="bg1"/>
                </a:solidFill>
                <a:latin typeface="Arial" panose="020B0604020202020204" pitchFamily="34" charset="0"/>
                <a:ea typeface="+mn-ea"/>
                <a:cs typeface="Arial" panose="020B0604020202020204" pitchFamily="34" charset="0"/>
              </a:rPr>
              <a:t> </a:t>
            </a:r>
            <a:r>
              <a:rPr lang="en-GB" sz="1600" b="1" dirty="0" err="1" smtClean="0">
                <a:solidFill>
                  <a:schemeClr val="bg1"/>
                </a:solidFill>
                <a:latin typeface="Arial" panose="020B0604020202020204" pitchFamily="34" charset="0"/>
                <a:ea typeface="+mn-ea"/>
                <a:cs typeface="Arial" panose="020B0604020202020204" pitchFamily="34" charset="0"/>
              </a:rPr>
              <a:t>ecológica</a:t>
            </a:r>
            <a:endParaRPr lang="en-GB" sz="1600" b="1" dirty="0">
              <a:solidFill>
                <a:schemeClr val="bg1"/>
              </a:solidFill>
              <a:latin typeface="Arial" panose="020B0604020202020204" pitchFamily="34" charset="0"/>
              <a:ea typeface="+mn-ea"/>
              <a:cs typeface="Arial" panose="020B0604020202020204" pitchFamily="34" charset="0"/>
            </a:endParaRPr>
          </a:p>
        </p:txBody>
      </p:sp>
      <p:sp>
        <p:nvSpPr>
          <p:cNvPr id="52" name="2 Marcador de contenido"/>
          <p:cNvSpPr txBox="1">
            <a:spLocks/>
          </p:cNvSpPr>
          <p:nvPr/>
        </p:nvSpPr>
        <p:spPr>
          <a:xfrm>
            <a:off x="4644008" y="1700808"/>
            <a:ext cx="3657969" cy="4176464"/>
          </a:xfrm>
          <a:prstGeom prst="rect">
            <a:avLst/>
          </a:prstGeom>
          <a:solidFill>
            <a:srgbClr val="EFFBFF"/>
          </a:solidFill>
          <a:ln w="12700">
            <a:solidFill>
              <a:schemeClr val="bg1"/>
            </a:solidFill>
          </a:ln>
        </p:spPr>
        <p:txBody>
          <a:bodyPr vert="horz" wrap="square" lIns="180000" tIns="36000" rIns="180000" bIns="36000" anchor="ct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 indent="0" algn="just">
              <a:lnSpc>
                <a:spcPct val="120000"/>
              </a:lnSpc>
              <a:spcBef>
                <a:spcPts val="600"/>
              </a:spcBef>
              <a:spcAft>
                <a:spcPts val="600"/>
              </a:spcAft>
              <a:buNone/>
            </a:pPr>
            <a:r>
              <a:rPr lang="en-GB" sz="1800" b="1" dirty="0" smtClean="0">
                <a:solidFill>
                  <a:schemeClr val="accent1">
                    <a:lumMod val="50000"/>
                  </a:schemeClr>
                </a:solidFill>
                <a:latin typeface="+mj-lt"/>
              </a:rPr>
              <a:t>The digital economy represents 5.6% of Spain’s GDP</a:t>
            </a:r>
            <a:r>
              <a:rPr lang="en-GB" sz="1800" dirty="0" smtClean="0">
                <a:solidFill>
                  <a:schemeClr val="accent1">
                    <a:lumMod val="50000"/>
                  </a:schemeClr>
                </a:solidFill>
                <a:latin typeface="+mj-lt"/>
              </a:rPr>
              <a:t> and only 13.5% of the digital potential is being captured.</a:t>
            </a:r>
          </a:p>
          <a:p>
            <a:pPr marL="27432" indent="0" algn="just">
              <a:lnSpc>
                <a:spcPct val="120000"/>
              </a:lnSpc>
              <a:spcBef>
                <a:spcPts val="600"/>
              </a:spcBef>
              <a:spcAft>
                <a:spcPts val="600"/>
              </a:spcAft>
              <a:buNone/>
            </a:pPr>
            <a:r>
              <a:rPr lang="en-GB" sz="1800" dirty="0" smtClean="0">
                <a:solidFill>
                  <a:schemeClr val="accent1">
                    <a:lumMod val="50000"/>
                  </a:schemeClr>
                </a:solidFill>
                <a:latin typeface="+mj-lt"/>
              </a:rPr>
              <a:t>The main obstacles in the digital transition are the low digitisation of some economic sectors and SMEs, a start-up ecosystem still in development, the relative scarcity of venture capital investment and the lack of digital human capital</a:t>
            </a:r>
            <a:endParaRPr lang="en-GB" sz="1800" dirty="0">
              <a:solidFill>
                <a:schemeClr val="accent1">
                  <a:lumMod val="50000"/>
                </a:schemeClr>
              </a:solidFill>
              <a:latin typeface="+mj-lt"/>
            </a:endParaRPr>
          </a:p>
        </p:txBody>
      </p:sp>
      <p:pic>
        <p:nvPicPr>
          <p:cNvPr id="2" name="Imagen 1"/>
          <p:cNvPicPr>
            <a:picLocks noChangeAspect="1"/>
          </p:cNvPicPr>
          <p:nvPr/>
        </p:nvPicPr>
        <p:blipFill>
          <a:blip r:embed="rId6"/>
          <a:stretch>
            <a:fillRect/>
          </a:stretch>
        </p:blipFill>
        <p:spPr>
          <a:xfrm>
            <a:off x="395536" y="1412776"/>
            <a:ext cx="3847093" cy="5079282"/>
          </a:xfrm>
          <a:prstGeom prst="rect">
            <a:avLst/>
          </a:prstGeom>
        </p:spPr>
      </p:pic>
      <p:sp>
        <p:nvSpPr>
          <p:cNvPr id="11" name="CuadroTexto 10"/>
          <p:cNvSpPr txBox="1"/>
          <p:nvPr/>
        </p:nvSpPr>
        <p:spPr>
          <a:xfrm>
            <a:off x="308767" y="6480983"/>
            <a:ext cx="5800725" cy="230832"/>
          </a:xfrm>
          <a:prstGeom prst="rect">
            <a:avLst/>
          </a:prstGeom>
          <a:noFill/>
        </p:spPr>
        <p:txBody>
          <a:bodyPr wrap="square" rtlCol="0">
            <a:spAutoFit/>
          </a:bodyPr>
          <a:lstStyle/>
          <a:p>
            <a:r>
              <a:rPr lang="es-ES" sz="900" dirty="0" err="1" smtClean="0">
                <a:latin typeface="+mj-lt"/>
              </a:rPr>
              <a:t>Source</a:t>
            </a:r>
            <a:r>
              <a:rPr lang="es-ES" sz="900" dirty="0" smtClean="0">
                <a:latin typeface="+mj-lt"/>
              </a:rPr>
              <a:t>: COTEC </a:t>
            </a:r>
            <a:r>
              <a:rPr lang="es-ES" sz="900" dirty="0" err="1" smtClean="0">
                <a:latin typeface="+mj-lt"/>
              </a:rPr>
              <a:t>Report</a:t>
            </a:r>
            <a:r>
              <a:rPr lang="es-ES" sz="900" dirty="0" smtClean="0">
                <a:latin typeface="+mj-lt"/>
              </a:rPr>
              <a:t> [</a:t>
            </a:r>
            <a:r>
              <a:rPr lang="es-ES" sz="900" dirty="0" err="1" smtClean="0">
                <a:latin typeface="+mj-lt"/>
              </a:rPr>
              <a:t>The</a:t>
            </a:r>
            <a:r>
              <a:rPr lang="es-ES" sz="900" dirty="0" smtClean="0">
                <a:latin typeface="+mj-lt"/>
              </a:rPr>
              <a:t> digital </a:t>
            </a:r>
            <a:r>
              <a:rPr lang="es-ES" sz="900" dirty="0" err="1" smtClean="0">
                <a:latin typeface="+mj-lt"/>
              </a:rPr>
              <a:t>reinvention</a:t>
            </a:r>
            <a:r>
              <a:rPr lang="es-ES" sz="900" dirty="0" smtClean="0">
                <a:latin typeface="+mj-lt"/>
              </a:rPr>
              <a:t>: </a:t>
            </a:r>
            <a:r>
              <a:rPr lang="es-ES" sz="900" dirty="0" err="1" smtClean="0">
                <a:latin typeface="+mj-lt"/>
              </a:rPr>
              <a:t>an</a:t>
            </a:r>
            <a:r>
              <a:rPr lang="es-ES" sz="900" dirty="0" smtClean="0">
                <a:latin typeface="+mj-lt"/>
              </a:rPr>
              <a:t> </a:t>
            </a:r>
            <a:r>
              <a:rPr lang="es-ES" sz="900" dirty="0" err="1" smtClean="0">
                <a:latin typeface="+mj-lt"/>
              </a:rPr>
              <a:t>opportunity</a:t>
            </a:r>
            <a:r>
              <a:rPr lang="es-ES" sz="900" dirty="0" smtClean="0">
                <a:latin typeface="+mj-lt"/>
              </a:rPr>
              <a:t> </a:t>
            </a:r>
            <a:r>
              <a:rPr lang="es-ES" sz="900" dirty="0" err="1" smtClean="0">
                <a:latin typeface="+mj-lt"/>
              </a:rPr>
              <a:t>for</a:t>
            </a:r>
            <a:r>
              <a:rPr lang="es-ES" sz="900" dirty="0" smtClean="0">
                <a:latin typeface="+mj-lt"/>
              </a:rPr>
              <a:t> </a:t>
            </a:r>
            <a:r>
              <a:rPr lang="es-ES" sz="900" dirty="0" err="1" smtClean="0">
                <a:latin typeface="+mj-lt"/>
              </a:rPr>
              <a:t>Spain</a:t>
            </a:r>
            <a:r>
              <a:rPr lang="es-ES" sz="900" dirty="0" smtClean="0">
                <a:latin typeface="+mj-lt"/>
              </a:rPr>
              <a:t>, </a:t>
            </a:r>
            <a:r>
              <a:rPr lang="es-ES" sz="900" dirty="0" err="1" smtClean="0">
                <a:latin typeface="+mj-lt"/>
              </a:rPr>
              <a:t>July</a:t>
            </a:r>
            <a:r>
              <a:rPr lang="es-ES" sz="900" dirty="0" smtClean="0">
                <a:latin typeface="+mj-lt"/>
              </a:rPr>
              <a:t> 2017]</a:t>
            </a:r>
            <a:endParaRPr lang="es-ES" sz="900" b="1" dirty="0">
              <a:solidFill>
                <a:srgbClr val="FF0000"/>
              </a:solidFill>
              <a:latin typeface="+mj-lt"/>
            </a:endParaRPr>
          </a:p>
        </p:txBody>
      </p:sp>
    </p:spTree>
    <p:extLst>
      <p:ext uri="{BB962C8B-B14F-4D97-AF65-F5344CB8AC3E}">
        <p14:creationId xmlns:p14="http://schemas.microsoft.com/office/powerpoint/2010/main" val="3986915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to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728" name="Diapositiva de think-cell" r:id="rId5" imgW="384" imgH="384" progId="TCLayout.ActiveDocument.1">
                  <p:embed/>
                </p:oleObj>
              </mc:Choice>
              <mc:Fallback>
                <p:oleObj name="Diapositiva de think-cell" r:id="rId5" imgW="384" imgH="384" progId="TCLayout.ActiveDocument.1">
                  <p:embed/>
                  <p:pic>
                    <p:nvPicPr>
                      <p:cNvPr id="13" name="Objeto 1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Marcador de número de diapositiva 5"/>
          <p:cNvSpPr>
            <a:spLocks noGrp="1"/>
          </p:cNvSpPr>
          <p:nvPr>
            <p:ph type="sldNum" sz="quarter" idx="12"/>
          </p:nvPr>
        </p:nvSpPr>
        <p:spPr>
          <a:xfrm>
            <a:off x="7924800" y="6232227"/>
            <a:ext cx="762000" cy="365125"/>
          </a:xfrm>
        </p:spPr>
        <p:txBody>
          <a:bodyPr/>
          <a:lstStyle/>
          <a:p>
            <a:fld id="{BCECDAE5-3B81-401B-AAD2-D1C88E068655}" type="slidenum">
              <a:rPr lang="es-ES" smtClean="0">
                <a:latin typeface="+mj-lt"/>
              </a:rPr>
              <a:pPr/>
              <a:t>7</a:t>
            </a:fld>
            <a:endParaRPr lang="es-ES" dirty="0">
              <a:latin typeface="+mj-lt"/>
            </a:endParaRPr>
          </a:p>
        </p:txBody>
      </p:sp>
      <p:sp>
        <p:nvSpPr>
          <p:cNvPr id="17" name="Rectángulo 16"/>
          <p:cNvSpPr/>
          <p:nvPr/>
        </p:nvSpPr>
        <p:spPr>
          <a:xfrm>
            <a:off x="611401" y="2564904"/>
            <a:ext cx="8075399" cy="646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p:cNvSpPr txBox="1"/>
          <p:nvPr/>
        </p:nvSpPr>
        <p:spPr>
          <a:xfrm>
            <a:off x="1045848" y="2652664"/>
            <a:ext cx="7992890" cy="430887"/>
          </a:xfrm>
          <a:prstGeom prst="rect">
            <a:avLst/>
          </a:prstGeom>
          <a:noFill/>
        </p:spPr>
        <p:txBody>
          <a:bodyPr wrap="square" rtlCol="0">
            <a:spAutoFit/>
          </a:bodyPr>
          <a:lstStyle/>
          <a:p>
            <a:r>
              <a:rPr lang="en-GB" sz="2200" b="1" dirty="0" smtClean="0">
                <a:solidFill>
                  <a:schemeClr val="bg1"/>
                </a:solidFill>
                <a:latin typeface="+mj-lt"/>
              </a:rPr>
              <a:t>The digital transformation affects all the economic sectors</a:t>
            </a:r>
          </a:p>
        </p:txBody>
      </p:sp>
      <p:sp>
        <p:nvSpPr>
          <p:cNvPr id="23" name="CuadroTexto 22"/>
          <p:cNvSpPr txBox="1"/>
          <p:nvPr/>
        </p:nvSpPr>
        <p:spPr>
          <a:xfrm>
            <a:off x="1802505" y="3794542"/>
            <a:ext cx="4680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rgbClr val="0B5395"/>
                </a:solidFill>
                <a:latin typeface="+mj-lt"/>
              </a:rPr>
              <a:t>Industry 4.0</a:t>
            </a:r>
          </a:p>
        </p:txBody>
      </p:sp>
      <p:sp>
        <p:nvSpPr>
          <p:cNvPr id="24" name="CuadroTexto 23"/>
          <p:cNvSpPr txBox="1"/>
          <p:nvPr/>
        </p:nvSpPr>
        <p:spPr>
          <a:xfrm>
            <a:off x="1045849" y="1587919"/>
            <a:ext cx="4680000" cy="430887"/>
          </a:xfrm>
          <a:prstGeom prst="rect">
            <a:avLst/>
          </a:prstGeom>
          <a:noFill/>
        </p:spPr>
        <p:txBody>
          <a:bodyPr wrap="square" rtlCol="0">
            <a:spAutoFit/>
          </a:bodyPr>
          <a:lstStyle/>
          <a:p>
            <a:r>
              <a:rPr lang="en-GB" sz="2200" b="1" dirty="0" smtClean="0">
                <a:solidFill>
                  <a:schemeClr val="accent1">
                    <a:lumMod val="75000"/>
                  </a:schemeClr>
                </a:solidFill>
                <a:latin typeface="+mj-lt"/>
              </a:rPr>
              <a:t>The importance of digitalization</a:t>
            </a:r>
            <a:endParaRPr lang="en-GB" sz="2200" b="1" dirty="0">
              <a:solidFill>
                <a:schemeClr val="accent1">
                  <a:lumMod val="75000"/>
                </a:schemeClr>
              </a:solidFill>
              <a:latin typeface="+mj-lt"/>
            </a:endParaRPr>
          </a:p>
        </p:txBody>
      </p:sp>
      <p:sp>
        <p:nvSpPr>
          <p:cNvPr id="25" name="CuadroTexto 24"/>
          <p:cNvSpPr txBox="1"/>
          <p:nvPr/>
        </p:nvSpPr>
        <p:spPr>
          <a:xfrm>
            <a:off x="1802504" y="4273148"/>
            <a:ext cx="6124538"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Commerce digitalization</a:t>
            </a:r>
          </a:p>
        </p:txBody>
      </p:sp>
      <p:sp>
        <p:nvSpPr>
          <p:cNvPr id="26" name="CuadroTexto 25"/>
          <p:cNvSpPr txBox="1"/>
          <p:nvPr/>
        </p:nvSpPr>
        <p:spPr>
          <a:xfrm>
            <a:off x="1802506" y="4751754"/>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Intelligent touristic destination</a:t>
            </a:r>
          </a:p>
        </p:txBody>
      </p:sp>
      <p:sp>
        <p:nvSpPr>
          <p:cNvPr id="27" name="CuadroTexto 26"/>
          <p:cNvSpPr txBox="1"/>
          <p:nvPr/>
        </p:nvSpPr>
        <p:spPr>
          <a:xfrm>
            <a:off x="1045849" y="3223603"/>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A proactive digital agenda in industry and services</a:t>
            </a:r>
          </a:p>
        </p:txBody>
      </p:sp>
      <p:sp>
        <p:nvSpPr>
          <p:cNvPr id="28" name="CuadroTexto 27"/>
          <p:cNvSpPr txBox="1"/>
          <p:nvPr/>
        </p:nvSpPr>
        <p:spPr>
          <a:xfrm>
            <a:off x="1045849" y="5590401"/>
            <a:ext cx="6408712" cy="430887"/>
          </a:xfrm>
          <a:prstGeom prst="rect">
            <a:avLst/>
          </a:prstGeom>
          <a:noFill/>
        </p:spPr>
        <p:txBody>
          <a:bodyPr wrap="square" rtlCol="0">
            <a:spAutoFit/>
          </a:bodyPr>
          <a:lstStyle/>
          <a:p>
            <a:r>
              <a:rPr lang="en-GB" sz="2200" b="1" dirty="0" smtClean="0">
                <a:solidFill>
                  <a:schemeClr val="accent1">
                    <a:lumMod val="75000"/>
                  </a:schemeClr>
                </a:solidFill>
                <a:latin typeface="+mj-lt"/>
              </a:rPr>
              <a:t>Let’s work together to digitise our country</a:t>
            </a:r>
          </a:p>
        </p:txBody>
      </p:sp>
      <p:sp>
        <p:nvSpPr>
          <p:cNvPr id="29" name="CuadroTexto 28"/>
          <p:cNvSpPr txBox="1"/>
          <p:nvPr/>
        </p:nvSpPr>
        <p:spPr>
          <a:xfrm>
            <a:off x="1045849" y="2158858"/>
            <a:ext cx="5436655" cy="430887"/>
          </a:xfrm>
          <a:prstGeom prst="rect">
            <a:avLst/>
          </a:prstGeom>
          <a:noFill/>
        </p:spPr>
        <p:txBody>
          <a:bodyPr wrap="square" rtlCol="0">
            <a:spAutoFit/>
          </a:bodyPr>
          <a:lstStyle/>
          <a:p>
            <a:r>
              <a:rPr lang="en-GB" sz="2200" b="1" dirty="0" smtClean="0">
                <a:solidFill>
                  <a:schemeClr val="accent1">
                    <a:lumMod val="75000"/>
                  </a:schemeClr>
                </a:solidFill>
                <a:latin typeface="+mj-lt"/>
              </a:rPr>
              <a:t>Spain progresses in the digitalization process</a:t>
            </a:r>
            <a:endParaRPr lang="en-GB" sz="2200" b="1" dirty="0">
              <a:solidFill>
                <a:schemeClr val="accent1">
                  <a:lumMod val="75000"/>
                </a:schemeClr>
              </a:solidFill>
              <a:latin typeface="+mj-lt"/>
            </a:endParaRPr>
          </a:p>
        </p:txBody>
      </p:sp>
      <p:sp>
        <p:nvSpPr>
          <p:cNvPr id="30" name="CuadroTexto 29"/>
          <p:cNvSpPr txBox="1"/>
          <p:nvPr/>
        </p:nvSpPr>
        <p:spPr>
          <a:xfrm>
            <a:off x="1802506" y="5178678"/>
            <a:ext cx="5148000"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smtClean="0">
                <a:solidFill>
                  <a:schemeClr val="accent1">
                    <a:lumMod val="75000"/>
                  </a:schemeClr>
                </a:solidFill>
                <a:latin typeface="+mj-lt"/>
              </a:rPr>
              <a:t>Training in digital talent</a:t>
            </a:r>
          </a:p>
        </p:txBody>
      </p:sp>
    </p:spTree>
    <p:extLst>
      <p:ext uri="{BB962C8B-B14F-4D97-AF65-F5344CB8AC3E}">
        <p14:creationId xmlns:p14="http://schemas.microsoft.com/office/powerpoint/2010/main" val="656013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980" name="Diapositiva de think-cell" r:id="rId6" imgW="384" imgH="384" progId="TCLayout.ActiveDocument.1">
                  <p:embed/>
                </p:oleObj>
              </mc:Choice>
              <mc:Fallback>
                <p:oleObj name="Diapositiva de think-cell" r:id="rId6" imgW="384" imgH="384" progId="TCLayout.ActiveDocument.1">
                  <p:embed/>
                  <p:pic>
                    <p:nvPicPr>
                      <p:cNvPr id="4" name="Objeto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ángulo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s-ES" sz="1100" dirty="0">
              <a:latin typeface="+mj-lt"/>
              <a:ea typeface="+mj-ea"/>
              <a:cs typeface="+mj-cs"/>
              <a:sym typeface="+mj-lt"/>
            </a:endParaRPr>
          </a:p>
        </p:txBody>
      </p:sp>
      <p:sp>
        <p:nvSpPr>
          <p:cNvPr id="8" name="1 Título"/>
          <p:cNvSpPr txBox="1">
            <a:spLocks/>
          </p:cNvSpPr>
          <p:nvPr/>
        </p:nvSpPr>
        <p:spPr>
          <a:xfrm>
            <a:off x="3419872" y="724005"/>
            <a:ext cx="5688632" cy="723275"/>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200" b="1" dirty="0" smtClean="0">
                <a:solidFill>
                  <a:srgbClr val="0070C0"/>
                </a:solidFill>
                <a:ea typeface="+mn-ea"/>
                <a:cs typeface="+mn-cs"/>
              </a:rPr>
              <a:t>Data are a strategic asset in Economy 4.0, where technologies enables the capture of its value</a:t>
            </a:r>
            <a:endParaRPr lang="en-GB" sz="2200" b="1" dirty="0">
              <a:solidFill>
                <a:srgbClr val="0070C0"/>
              </a:solidFill>
              <a:ea typeface="+mn-ea"/>
              <a:cs typeface="+mn-cs"/>
            </a:endParaRPr>
          </a:p>
        </p:txBody>
      </p:sp>
      <p:sp>
        <p:nvSpPr>
          <p:cNvPr id="6" name="Marcador de número de diapositiva 5"/>
          <p:cNvSpPr>
            <a:spLocks noGrp="1"/>
          </p:cNvSpPr>
          <p:nvPr>
            <p:ph type="sldNum" sz="quarter" idx="12"/>
          </p:nvPr>
        </p:nvSpPr>
        <p:spPr/>
        <p:txBody>
          <a:bodyPr/>
          <a:lstStyle/>
          <a:p>
            <a:fld id="{BCECDAE5-3B81-401B-AAD2-D1C88E068655}" type="slidenum">
              <a:rPr lang="en-GB" smtClean="0">
                <a:latin typeface="+mj-lt"/>
              </a:rPr>
              <a:pPr/>
              <a:t>8</a:t>
            </a:fld>
            <a:endParaRPr lang="en-GB" dirty="0">
              <a:latin typeface="+mj-lt"/>
            </a:endParaRPr>
          </a:p>
        </p:txBody>
      </p:sp>
      <p:grpSp>
        <p:nvGrpSpPr>
          <p:cNvPr id="12" name="Grupo 11"/>
          <p:cNvGrpSpPr/>
          <p:nvPr/>
        </p:nvGrpSpPr>
        <p:grpSpPr>
          <a:xfrm>
            <a:off x="3501048" y="2492896"/>
            <a:ext cx="5531050" cy="3420000"/>
            <a:chOff x="2152198" y="1628106"/>
            <a:chExt cx="6714334" cy="4176464"/>
          </a:xfrm>
        </p:grpSpPr>
        <p:grpSp>
          <p:nvGrpSpPr>
            <p:cNvPr id="5" name="Grupo 4"/>
            <p:cNvGrpSpPr/>
            <p:nvPr/>
          </p:nvGrpSpPr>
          <p:grpSpPr>
            <a:xfrm>
              <a:off x="2152198" y="1628106"/>
              <a:ext cx="6714334" cy="4176464"/>
              <a:chOff x="654027" y="1520833"/>
              <a:chExt cx="8088473" cy="5004511"/>
            </a:xfrm>
          </p:grpSpPr>
          <p:sp>
            <p:nvSpPr>
              <p:cNvPr id="41" name="Rectangle 32"/>
              <p:cNvSpPr/>
              <p:nvPr/>
            </p:nvSpPr>
            <p:spPr bwMode="ltGray">
              <a:xfrm>
                <a:off x="6228183" y="5605159"/>
                <a:ext cx="1601092" cy="57574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lnSpc>
                    <a:spcPts val="1400"/>
                  </a:lnSpc>
                </a:pPr>
                <a:r>
                  <a:rPr lang="en-GB" sz="1300" b="1" dirty="0" smtClean="0">
                    <a:solidFill>
                      <a:schemeClr val="accent1">
                        <a:lumMod val="50000"/>
                      </a:schemeClr>
                    </a:solidFill>
                    <a:latin typeface="Calibri" panose="020F0502020204030204" pitchFamily="34" charset="0"/>
                    <a:cs typeface="Calibri" panose="020F0502020204030204" pitchFamily="34" charset="0"/>
                  </a:rPr>
                  <a:t>Autonomous robots</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2" name="Elipse 1"/>
              <p:cNvSpPr>
                <a:spLocks noChangeAspect="1"/>
              </p:cNvSpPr>
              <p:nvPr/>
            </p:nvSpPr>
            <p:spPr>
              <a:xfrm>
                <a:off x="2665241" y="2077200"/>
                <a:ext cx="3888432" cy="3888000"/>
              </a:xfrm>
              <a:prstGeom prst="ellipse">
                <a:avLst/>
              </a:prstGeom>
              <a:noFill/>
              <a:ln>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spcAft>
                    <a:spcPts val="600"/>
                  </a:spcAft>
                </a:pPr>
                <a:r>
                  <a:rPr lang="en-GB" sz="3200" b="1" dirty="0" smtClean="0">
                    <a:solidFill>
                      <a:schemeClr val="accent1">
                        <a:lumMod val="50000"/>
                      </a:schemeClr>
                    </a:solidFill>
                    <a:latin typeface="+mj-lt"/>
                  </a:rPr>
                  <a:t>Economy 4.0</a:t>
                </a:r>
                <a:endParaRPr lang="en-GB" sz="3200" b="1" i="1" dirty="0" smtClean="0">
                  <a:solidFill>
                    <a:schemeClr val="accent1">
                      <a:lumMod val="50000"/>
                    </a:schemeClr>
                  </a:solidFill>
                  <a:latin typeface="+mj-lt"/>
                </a:endParaRPr>
              </a:p>
            </p:txBody>
          </p:sp>
          <p:sp>
            <p:nvSpPr>
              <p:cNvPr id="27" name="Elipse 26"/>
              <p:cNvSpPr>
                <a:spLocks noChangeAspect="1"/>
              </p:cNvSpPr>
              <p:nvPr/>
            </p:nvSpPr>
            <p:spPr>
              <a:xfrm>
                <a:off x="4927662" y="5229344"/>
                <a:ext cx="1296000" cy="12960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Elipse 71"/>
              <p:cNvSpPr>
                <a:spLocks noChangeAspect="1"/>
              </p:cNvSpPr>
              <p:nvPr/>
            </p:nvSpPr>
            <p:spPr>
              <a:xfrm>
                <a:off x="3076900" y="5229344"/>
                <a:ext cx="1296000" cy="129600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32"/>
              <p:cNvSpPr/>
              <p:nvPr/>
            </p:nvSpPr>
            <p:spPr bwMode="ltGray">
              <a:xfrm>
                <a:off x="1988659" y="5661567"/>
                <a:ext cx="1099748" cy="57574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lnSpc>
                    <a:spcPts val="1200"/>
                  </a:lnSpc>
                </a:pPr>
                <a:r>
                  <a:rPr lang="en-GB" sz="1300" b="1" dirty="0" smtClean="0">
                    <a:solidFill>
                      <a:schemeClr val="accent1">
                        <a:lumMod val="50000"/>
                      </a:schemeClr>
                    </a:solidFill>
                    <a:latin typeface="Calibri" panose="020F0502020204030204" pitchFamily="34" charset="0"/>
                    <a:cs typeface="Calibri" panose="020F0502020204030204" pitchFamily="34" charset="0"/>
                  </a:rPr>
                  <a:t>Internet of Things</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74" name="Elipse 73"/>
              <p:cNvSpPr>
                <a:spLocks noChangeAspect="1"/>
              </p:cNvSpPr>
              <p:nvPr/>
            </p:nvSpPr>
            <p:spPr>
              <a:xfrm>
                <a:off x="2001273" y="4059473"/>
                <a:ext cx="1296000" cy="12960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32"/>
              <p:cNvSpPr/>
              <p:nvPr/>
            </p:nvSpPr>
            <p:spPr bwMode="ltGray">
              <a:xfrm>
                <a:off x="687734" y="4437431"/>
                <a:ext cx="1407732" cy="57574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r>
                  <a:rPr lang="en-GB" sz="1300" b="1" dirty="0" smtClean="0">
                    <a:solidFill>
                      <a:schemeClr val="accent1">
                        <a:lumMod val="50000"/>
                      </a:schemeClr>
                    </a:solidFill>
                    <a:latin typeface="Calibri" panose="020F0502020204030204" pitchFamily="34" charset="0"/>
                    <a:cs typeface="Calibri" panose="020F0502020204030204" pitchFamily="34" charset="0"/>
                  </a:rPr>
                  <a:t>Artificial intelligence</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77" name="Rectangle 32"/>
              <p:cNvSpPr/>
              <p:nvPr/>
            </p:nvSpPr>
            <p:spPr bwMode="ltGray">
              <a:xfrm>
                <a:off x="654027" y="2941183"/>
                <a:ext cx="1330696" cy="57574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r>
                  <a:rPr lang="en-GB" sz="1300" b="1" dirty="0" err="1" smtClean="0">
                    <a:solidFill>
                      <a:schemeClr val="accent1">
                        <a:lumMod val="50000"/>
                      </a:schemeClr>
                    </a:solidFill>
                    <a:latin typeface="Calibri" panose="020F0502020204030204" pitchFamily="34" charset="0"/>
                    <a:cs typeface="Calibri" panose="020F0502020204030204" pitchFamily="34" charset="0"/>
                  </a:rPr>
                  <a:t>Blockchain</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78" name="Elipse 77"/>
              <p:cNvSpPr>
                <a:spLocks noChangeAspect="1"/>
              </p:cNvSpPr>
              <p:nvPr/>
            </p:nvSpPr>
            <p:spPr>
              <a:xfrm>
                <a:off x="3076900" y="1520833"/>
                <a:ext cx="1296000" cy="1296000"/>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Rectangle 32"/>
              <p:cNvSpPr/>
              <p:nvPr/>
            </p:nvSpPr>
            <p:spPr bwMode="ltGray">
              <a:xfrm>
                <a:off x="1729768" y="1716728"/>
                <a:ext cx="1277685" cy="57574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lnSpc>
                    <a:spcPts val="1400"/>
                  </a:lnSpc>
                </a:pPr>
                <a:r>
                  <a:rPr lang="en-GB" sz="1300" b="1" dirty="0" smtClean="0">
                    <a:solidFill>
                      <a:schemeClr val="accent1">
                        <a:lumMod val="50000"/>
                      </a:schemeClr>
                    </a:solidFill>
                    <a:latin typeface="Calibri" panose="020F0502020204030204" pitchFamily="34" charset="0"/>
                    <a:cs typeface="Calibri" panose="020F0502020204030204" pitchFamily="34" charset="0"/>
                  </a:rPr>
                  <a:t>Cloud computing</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80" name="Elipse 79"/>
              <p:cNvSpPr>
                <a:spLocks noChangeAspect="1"/>
              </p:cNvSpPr>
              <p:nvPr/>
            </p:nvSpPr>
            <p:spPr>
              <a:xfrm>
                <a:off x="4927662" y="1520833"/>
                <a:ext cx="1296000" cy="1296000"/>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32"/>
              <p:cNvSpPr/>
              <p:nvPr/>
            </p:nvSpPr>
            <p:spPr bwMode="ltGray">
              <a:xfrm>
                <a:off x="6136368" y="1789054"/>
                <a:ext cx="1770140" cy="57574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lnSpc>
                    <a:spcPts val="1400"/>
                  </a:lnSpc>
                </a:pPr>
                <a:r>
                  <a:rPr lang="en-GB" sz="1300" b="1" dirty="0" smtClean="0">
                    <a:solidFill>
                      <a:schemeClr val="accent1">
                        <a:lumMod val="50000"/>
                      </a:schemeClr>
                    </a:solidFill>
                    <a:latin typeface="Calibri" panose="020F0502020204030204" pitchFamily="34" charset="0"/>
                    <a:cs typeface="Calibri" panose="020F0502020204030204" pitchFamily="34" charset="0"/>
                  </a:rPr>
                  <a:t>Additive manufacturing</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82" name="Elipse 81"/>
              <p:cNvSpPr>
                <a:spLocks noChangeAspect="1"/>
              </p:cNvSpPr>
              <p:nvPr/>
            </p:nvSpPr>
            <p:spPr>
              <a:xfrm>
                <a:off x="5771582" y="2637056"/>
                <a:ext cx="1296000" cy="129600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32"/>
              <p:cNvSpPr/>
              <p:nvPr/>
            </p:nvSpPr>
            <p:spPr bwMode="ltGray">
              <a:xfrm>
                <a:off x="7016212" y="3013190"/>
                <a:ext cx="1726288" cy="57574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r>
                  <a:rPr lang="en-GB" sz="1300" b="1" dirty="0" smtClean="0">
                    <a:solidFill>
                      <a:schemeClr val="accent1">
                        <a:lumMod val="50000"/>
                      </a:schemeClr>
                    </a:solidFill>
                    <a:latin typeface="Calibri" panose="020F0502020204030204" pitchFamily="34" charset="0"/>
                    <a:cs typeface="Calibri" panose="020F0502020204030204" pitchFamily="34" charset="0"/>
                  </a:rPr>
                  <a:t>Cybersecurity</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sp>
            <p:nvSpPr>
              <p:cNvPr id="85" name="Rectangle 32"/>
              <p:cNvSpPr/>
              <p:nvPr/>
            </p:nvSpPr>
            <p:spPr bwMode="ltGray">
              <a:xfrm>
                <a:off x="7133034" y="4453032"/>
                <a:ext cx="513041" cy="57574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61568" tIns="36000" rIns="61568" bIns="61568" rtlCol="0" anchor="ctr" anchorCtr="0"/>
              <a:lstStyle/>
              <a:p>
                <a:pPr algn="ctr">
                  <a:lnSpc>
                    <a:spcPts val="1800"/>
                  </a:lnSpc>
                </a:pPr>
                <a:r>
                  <a:rPr lang="en-GB" sz="1300" b="1" dirty="0" smtClean="0">
                    <a:solidFill>
                      <a:schemeClr val="accent1">
                        <a:lumMod val="50000"/>
                      </a:schemeClr>
                    </a:solidFill>
                    <a:latin typeface="Calibri" panose="020F0502020204030204" pitchFamily="34" charset="0"/>
                    <a:cs typeface="Calibri" panose="020F0502020204030204" pitchFamily="34" charset="0"/>
                  </a:rPr>
                  <a:t>5G</a:t>
                </a:r>
                <a:endParaRPr lang="en-GB" sz="1300" b="1" dirty="0">
                  <a:solidFill>
                    <a:schemeClr val="accent1">
                      <a:lumMod val="50000"/>
                    </a:schemeClr>
                  </a:solidFill>
                  <a:latin typeface="Calibri" panose="020F0502020204030204" pitchFamily="34" charset="0"/>
                  <a:cs typeface="Calibri" panose="020F0502020204030204" pitchFamily="34" charset="0"/>
                </a:endParaRPr>
              </a:p>
            </p:txBody>
          </p:sp>
        </p:grpSp>
        <p:pic>
          <p:nvPicPr>
            <p:cNvPr id="7" name="Imagen 6"/>
            <p:cNvPicPr>
              <a:picLocks noChangeAspect="1"/>
            </p:cNvPicPr>
            <p:nvPr/>
          </p:nvPicPr>
          <p:blipFill rotWithShape="1">
            <a:blip r:embed="rId14">
              <a:extLst>
                <a:ext uri="{28A0092B-C50C-407E-A947-70E740481C1C}">
                  <a14:useLocalDpi xmlns:a14="http://schemas.microsoft.com/office/drawing/2010/main" val="0"/>
                </a:ext>
              </a:extLst>
            </a:blip>
            <a:srcRect l="2020" t="623" r="42365" b="2639"/>
            <a:stretch/>
          </p:blipFill>
          <p:spPr>
            <a:xfrm>
              <a:off x="6414087" y="3755292"/>
              <a:ext cx="1080000" cy="1080000"/>
            </a:xfrm>
            <a:prstGeom prst="ellipse">
              <a:avLst/>
            </a:prstGeom>
          </p:spPr>
        </p:pic>
        <p:pic>
          <p:nvPicPr>
            <p:cNvPr id="11" name="Imagen 10"/>
            <p:cNvPicPr>
              <a:picLocks noChangeAspect="1"/>
            </p:cNvPicPr>
            <p:nvPr/>
          </p:nvPicPr>
          <p:blipFill rotWithShape="1">
            <a:blip r:embed="rId15" cstate="print">
              <a:extLst>
                <a:ext uri="{28A0092B-C50C-407E-A947-70E740481C1C}">
                  <a14:useLocalDpi xmlns:a14="http://schemas.microsoft.com/office/drawing/2010/main" val="0"/>
                </a:ext>
              </a:extLst>
            </a:blip>
            <a:srcRect l="12464" t="715" r="12893" b="-307"/>
            <a:stretch/>
          </p:blipFill>
          <p:spPr>
            <a:xfrm>
              <a:off x="3227829" y="2493971"/>
              <a:ext cx="1080000" cy="1080000"/>
            </a:xfrm>
            <a:prstGeom prst="ellipse">
              <a:avLst/>
            </a:prstGeom>
          </p:spPr>
        </p:pic>
      </p:grpSp>
      <p:sp>
        <p:nvSpPr>
          <p:cNvPr id="29" name="CuadroTexto 28"/>
          <p:cNvSpPr txBox="1"/>
          <p:nvPr/>
        </p:nvSpPr>
        <p:spPr>
          <a:xfrm>
            <a:off x="171684" y="1753071"/>
            <a:ext cx="2816140" cy="307777"/>
          </a:xfrm>
          <a:prstGeom prst="rect">
            <a:avLst/>
          </a:prstGeom>
          <a:solidFill>
            <a:srgbClr val="0F6FC6"/>
          </a:solidFill>
        </p:spPr>
        <p:txBody>
          <a:bodyPr wrap="square" lIns="0" rIns="0" rtlCol="0">
            <a:spAutoFit/>
          </a:bodyPr>
          <a:lstStyle/>
          <a:p>
            <a:pPr algn="ctr"/>
            <a:r>
              <a:rPr lang="en-GB" sz="1400" b="1" dirty="0" smtClean="0">
                <a:solidFill>
                  <a:schemeClr val="bg1"/>
                </a:solidFill>
                <a:latin typeface="+mj-lt"/>
                <a:cs typeface="Arial" panose="020B0604020202020204" pitchFamily="34" charset="0"/>
              </a:rPr>
              <a:t>Enabling levers</a:t>
            </a:r>
          </a:p>
        </p:txBody>
      </p:sp>
      <p:sp>
        <p:nvSpPr>
          <p:cNvPr id="30" name="CuadroTexto 29"/>
          <p:cNvSpPr txBox="1"/>
          <p:nvPr/>
        </p:nvSpPr>
        <p:spPr>
          <a:xfrm>
            <a:off x="3304507" y="1753071"/>
            <a:ext cx="5727591" cy="307777"/>
          </a:xfrm>
          <a:prstGeom prst="rect">
            <a:avLst/>
          </a:prstGeom>
          <a:solidFill>
            <a:srgbClr val="0F6FC6"/>
          </a:solidFill>
        </p:spPr>
        <p:txBody>
          <a:bodyPr wrap="square" lIns="0" rIns="0" rtlCol="0">
            <a:spAutoFit/>
          </a:bodyPr>
          <a:lstStyle/>
          <a:p>
            <a:pPr algn="ctr"/>
            <a:r>
              <a:rPr lang="en-GB" sz="1400" b="1" dirty="0" smtClean="0">
                <a:solidFill>
                  <a:schemeClr val="bg1"/>
                </a:solidFill>
                <a:latin typeface="+mj-lt"/>
                <a:cs typeface="Arial" panose="020B0604020202020204" pitchFamily="34" charset="0"/>
              </a:rPr>
              <a:t>Technologies</a:t>
            </a:r>
          </a:p>
        </p:txBody>
      </p:sp>
      <p:sp>
        <p:nvSpPr>
          <p:cNvPr id="31" name="CuadroTexto 30"/>
          <p:cNvSpPr txBox="1"/>
          <p:nvPr/>
        </p:nvSpPr>
        <p:spPr>
          <a:xfrm>
            <a:off x="1331640" y="2420888"/>
            <a:ext cx="770914"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Data</a:t>
            </a:r>
          </a:p>
        </p:txBody>
      </p:sp>
      <p:sp>
        <p:nvSpPr>
          <p:cNvPr id="32" name="CuadroTexto 31"/>
          <p:cNvSpPr txBox="1"/>
          <p:nvPr/>
        </p:nvSpPr>
        <p:spPr>
          <a:xfrm>
            <a:off x="1010109" y="3192808"/>
            <a:ext cx="1365718"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Connectivity</a:t>
            </a:r>
          </a:p>
        </p:txBody>
      </p:sp>
      <p:sp>
        <p:nvSpPr>
          <p:cNvPr id="33" name="CuadroTexto 32"/>
          <p:cNvSpPr txBox="1"/>
          <p:nvPr/>
        </p:nvSpPr>
        <p:spPr>
          <a:xfrm>
            <a:off x="819066" y="4128111"/>
            <a:ext cx="1834551" cy="297517"/>
          </a:xfrm>
          <a:prstGeom prst="rect">
            <a:avLst/>
          </a:prstGeom>
          <a:noFill/>
        </p:spPr>
        <p:txBody>
          <a:bodyPr wrap="square" rtlCol="0">
            <a:spAutoFit/>
          </a:bodyPr>
          <a:lstStyle/>
          <a:p>
            <a:pPr algn="ctr">
              <a:lnSpc>
                <a:spcPts val="1600"/>
              </a:lnSpc>
            </a:pPr>
            <a:r>
              <a:rPr lang="en-GB" sz="1600" b="1" dirty="0" smtClean="0">
                <a:solidFill>
                  <a:schemeClr val="accent1">
                    <a:lumMod val="50000"/>
                  </a:schemeClr>
                </a:solidFill>
                <a:latin typeface="+mj-lt"/>
                <a:cs typeface="Arial" panose="020B0604020202020204" pitchFamily="34" charset="0"/>
              </a:rPr>
              <a:t>Processing capacity</a:t>
            </a:r>
          </a:p>
        </p:txBody>
      </p:sp>
      <p:sp>
        <p:nvSpPr>
          <p:cNvPr id="34" name="CuadroTexto 33"/>
          <p:cNvSpPr txBox="1"/>
          <p:nvPr/>
        </p:nvSpPr>
        <p:spPr>
          <a:xfrm>
            <a:off x="832229" y="5084769"/>
            <a:ext cx="1736814" cy="300339"/>
          </a:xfrm>
          <a:prstGeom prst="rect">
            <a:avLst/>
          </a:prstGeom>
          <a:noFill/>
        </p:spPr>
        <p:txBody>
          <a:bodyPr wrap="square" rtlCol="0">
            <a:spAutoFit/>
          </a:bodyPr>
          <a:lstStyle/>
          <a:p>
            <a:pPr algn="ctr">
              <a:lnSpc>
                <a:spcPts val="1600"/>
              </a:lnSpc>
            </a:pPr>
            <a:r>
              <a:rPr lang="en-GB" sz="1600" b="1" dirty="0" smtClean="0">
                <a:solidFill>
                  <a:schemeClr val="accent1">
                    <a:lumMod val="50000"/>
                  </a:schemeClr>
                </a:solidFill>
                <a:latin typeface="+mj-lt"/>
                <a:cs typeface="Arial" panose="020B0604020202020204" pitchFamily="34" charset="0"/>
              </a:rPr>
              <a:t>Storage capacity</a:t>
            </a:r>
          </a:p>
        </p:txBody>
      </p:sp>
      <p:sp>
        <p:nvSpPr>
          <p:cNvPr id="36" name="CuadroTexto 35"/>
          <p:cNvSpPr txBox="1"/>
          <p:nvPr/>
        </p:nvSpPr>
        <p:spPr>
          <a:xfrm>
            <a:off x="1477759" y="2664275"/>
            <a:ext cx="478677" cy="400110"/>
          </a:xfrm>
          <a:prstGeom prst="rect">
            <a:avLst/>
          </a:prstGeom>
          <a:noFill/>
        </p:spPr>
        <p:txBody>
          <a:bodyPr wrap="square" rtlCol="0">
            <a:spAutoFit/>
          </a:bodyPr>
          <a:lstStyle/>
          <a:p>
            <a:pPr algn="ctr">
              <a:lnSpc>
                <a:spcPts val="1200"/>
              </a:lnSpc>
            </a:pPr>
            <a:r>
              <a:rPr lang="en-GB" sz="1200" b="1" dirty="0" smtClean="0">
                <a:solidFill>
                  <a:srgbClr val="0F6FC6"/>
                </a:solidFill>
                <a:latin typeface="Arial" panose="020B0604020202020204" pitchFamily="34" charset="0"/>
                <a:cs typeface="Arial" panose="020B0604020202020204" pitchFamily="34" charset="0"/>
              </a:rPr>
              <a:t>0I0I</a:t>
            </a:r>
          </a:p>
          <a:p>
            <a:pPr algn="ctr">
              <a:lnSpc>
                <a:spcPts val="1200"/>
              </a:lnSpc>
            </a:pPr>
            <a:r>
              <a:rPr lang="en-GB" sz="1200" b="1" dirty="0" smtClean="0">
                <a:solidFill>
                  <a:srgbClr val="0F6FC6"/>
                </a:solidFill>
                <a:latin typeface="Arial" panose="020B0604020202020204" pitchFamily="34" charset="0"/>
                <a:cs typeface="Arial" panose="020B0604020202020204" pitchFamily="34" charset="0"/>
              </a:rPr>
              <a:t>0I0I</a:t>
            </a:r>
          </a:p>
        </p:txBody>
      </p:sp>
      <p:grpSp>
        <p:nvGrpSpPr>
          <p:cNvPr id="37" name="Grupo 36"/>
          <p:cNvGrpSpPr/>
          <p:nvPr/>
        </p:nvGrpSpPr>
        <p:grpSpPr>
          <a:xfrm>
            <a:off x="1478508" y="5518303"/>
            <a:ext cx="437450" cy="270477"/>
            <a:chOff x="5364088" y="1700808"/>
            <a:chExt cx="437450" cy="297525"/>
          </a:xfrm>
        </p:grpSpPr>
        <p:grpSp>
          <p:nvGrpSpPr>
            <p:cNvPr id="38" name="Grupo 37"/>
            <p:cNvGrpSpPr>
              <a:grpSpLocks noChangeAspect="1"/>
            </p:cNvGrpSpPr>
            <p:nvPr/>
          </p:nvGrpSpPr>
          <p:grpSpPr>
            <a:xfrm>
              <a:off x="5364088" y="1700808"/>
              <a:ext cx="285050" cy="288000"/>
              <a:chOff x="5559132" y="2300046"/>
              <a:chExt cx="615646" cy="622020"/>
            </a:xfrm>
          </p:grpSpPr>
          <p:sp>
            <p:nvSpPr>
              <p:cNvPr id="44" name="AutoShape 259"/>
              <p:cNvSpPr>
                <a:spLocks noChangeArrowheads="1"/>
              </p:cNvSpPr>
              <p:nvPr/>
            </p:nvSpPr>
            <p:spPr bwMode="auto">
              <a:xfrm>
                <a:off x="5559132" y="2634718"/>
                <a:ext cx="615646" cy="287348"/>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sp>
            <p:nvSpPr>
              <p:cNvPr id="45" name="AutoShape 260"/>
              <p:cNvSpPr>
                <a:spLocks noChangeArrowheads="1"/>
              </p:cNvSpPr>
              <p:nvPr/>
            </p:nvSpPr>
            <p:spPr bwMode="auto">
              <a:xfrm>
                <a:off x="5559132" y="2467307"/>
                <a:ext cx="615646" cy="284849"/>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sp>
            <p:nvSpPr>
              <p:cNvPr id="46" name="AutoShape 261"/>
              <p:cNvSpPr>
                <a:spLocks noChangeArrowheads="1"/>
              </p:cNvSpPr>
              <p:nvPr/>
            </p:nvSpPr>
            <p:spPr bwMode="auto">
              <a:xfrm>
                <a:off x="5559132" y="2300046"/>
                <a:ext cx="615646" cy="284849"/>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grpSp>
        <p:grpSp>
          <p:nvGrpSpPr>
            <p:cNvPr id="39" name="Grupo 38"/>
            <p:cNvGrpSpPr>
              <a:grpSpLocks noChangeAspect="1"/>
            </p:cNvGrpSpPr>
            <p:nvPr/>
          </p:nvGrpSpPr>
          <p:grpSpPr>
            <a:xfrm>
              <a:off x="5516488" y="1710333"/>
              <a:ext cx="285050" cy="288000"/>
              <a:chOff x="5559132" y="2300046"/>
              <a:chExt cx="615646" cy="622020"/>
            </a:xfrm>
          </p:grpSpPr>
          <p:sp>
            <p:nvSpPr>
              <p:cNvPr id="40" name="AutoShape 259"/>
              <p:cNvSpPr>
                <a:spLocks noChangeArrowheads="1"/>
              </p:cNvSpPr>
              <p:nvPr/>
            </p:nvSpPr>
            <p:spPr bwMode="auto">
              <a:xfrm>
                <a:off x="5559132" y="2634718"/>
                <a:ext cx="615646" cy="287348"/>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sp>
            <p:nvSpPr>
              <p:cNvPr id="42" name="AutoShape 260"/>
              <p:cNvSpPr>
                <a:spLocks noChangeArrowheads="1"/>
              </p:cNvSpPr>
              <p:nvPr/>
            </p:nvSpPr>
            <p:spPr bwMode="auto">
              <a:xfrm>
                <a:off x="5559132" y="2467307"/>
                <a:ext cx="615646" cy="284849"/>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sp>
            <p:nvSpPr>
              <p:cNvPr id="43" name="AutoShape 261"/>
              <p:cNvSpPr>
                <a:spLocks noChangeArrowheads="1"/>
              </p:cNvSpPr>
              <p:nvPr/>
            </p:nvSpPr>
            <p:spPr bwMode="auto">
              <a:xfrm>
                <a:off x="5559132" y="2300046"/>
                <a:ext cx="615646" cy="284849"/>
              </a:xfrm>
              <a:prstGeom prst="can">
                <a:avLst>
                  <a:gd name="adj" fmla="val 50000"/>
                </a:avLst>
              </a:prstGeom>
              <a:solidFill>
                <a:srgbClr val="0F6FC6"/>
              </a:solidFill>
              <a:ln w="12700">
                <a:solidFill>
                  <a:schemeClr val="bg1"/>
                </a:solidFill>
                <a:round/>
                <a:headEnd/>
                <a:tailEnd/>
              </a:ln>
            </p:spPr>
            <p:txBody>
              <a:bodyPr wrap="none" anchor="ctr"/>
              <a:lstStyle/>
              <a:p>
                <a:endParaRPr lang="en-GB" dirty="0"/>
              </a:p>
            </p:txBody>
          </p:sp>
        </p:grpSp>
      </p:grpSp>
      <p:sp>
        <p:nvSpPr>
          <p:cNvPr id="47" name="Freeform 4958"/>
          <p:cNvSpPr>
            <a:spLocks noChangeAspect="1" noEditPoints="1"/>
          </p:cNvSpPr>
          <p:nvPr/>
        </p:nvSpPr>
        <p:spPr bwMode="auto">
          <a:xfrm>
            <a:off x="1542482" y="4512959"/>
            <a:ext cx="365222" cy="356400"/>
          </a:xfrm>
          <a:custGeom>
            <a:avLst/>
            <a:gdLst>
              <a:gd name="T0" fmla="*/ 294 w 414"/>
              <a:gd name="T1" fmla="*/ 176 h 404"/>
              <a:gd name="T2" fmla="*/ 272 w 414"/>
              <a:gd name="T3" fmla="*/ 200 h 404"/>
              <a:gd name="T4" fmla="*/ 272 w 414"/>
              <a:gd name="T5" fmla="*/ 220 h 404"/>
              <a:gd name="T6" fmla="*/ 294 w 414"/>
              <a:gd name="T7" fmla="*/ 244 h 404"/>
              <a:gd name="T8" fmla="*/ 286 w 414"/>
              <a:gd name="T9" fmla="*/ 316 h 404"/>
              <a:gd name="T10" fmla="*/ 244 w 414"/>
              <a:gd name="T11" fmla="*/ 338 h 404"/>
              <a:gd name="T12" fmla="*/ 212 w 414"/>
              <a:gd name="T13" fmla="*/ 316 h 404"/>
              <a:gd name="T14" fmla="*/ 170 w 414"/>
              <a:gd name="T15" fmla="*/ 332 h 404"/>
              <a:gd name="T16" fmla="*/ 112 w 414"/>
              <a:gd name="T17" fmla="*/ 378 h 404"/>
              <a:gd name="T18" fmla="*/ 128 w 414"/>
              <a:gd name="T19" fmla="*/ 390 h 404"/>
              <a:gd name="T20" fmla="*/ 174 w 414"/>
              <a:gd name="T21" fmla="*/ 372 h 404"/>
              <a:gd name="T22" fmla="*/ 212 w 414"/>
              <a:gd name="T23" fmla="*/ 382 h 404"/>
              <a:gd name="T24" fmla="*/ 244 w 414"/>
              <a:gd name="T25" fmla="*/ 358 h 404"/>
              <a:gd name="T26" fmla="*/ 302 w 414"/>
              <a:gd name="T27" fmla="*/ 328 h 404"/>
              <a:gd name="T28" fmla="*/ 314 w 414"/>
              <a:gd name="T29" fmla="*/ 288 h 404"/>
              <a:gd name="T30" fmla="*/ 336 w 414"/>
              <a:gd name="T31" fmla="*/ 228 h 404"/>
              <a:gd name="T32" fmla="*/ 414 w 414"/>
              <a:gd name="T33" fmla="*/ 210 h 404"/>
              <a:gd name="T34" fmla="*/ 330 w 414"/>
              <a:gd name="T35" fmla="*/ 184 h 404"/>
              <a:gd name="T36" fmla="*/ 200 w 414"/>
              <a:gd name="T37" fmla="*/ 364 h 404"/>
              <a:gd name="T38" fmla="*/ 186 w 414"/>
              <a:gd name="T39" fmla="*/ 348 h 404"/>
              <a:gd name="T40" fmla="*/ 200 w 414"/>
              <a:gd name="T41" fmla="*/ 334 h 404"/>
              <a:gd name="T42" fmla="*/ 216 w 414"/>
              <a:gd name="T43" fmla="*/ 348 h 404"/>
              <a:gd name="T44" fmla="*/ 200 w 414"/>
              <a:gd name="T45" fmla="*/ 364 h 404"/>
              <a:gd name="T46" fmla="*/ 334 w 414"/>
              <a:gd name="T47" fmla="*/ 138 h 404"/>
              <a:gd name="T48" fmla="*/ 16 w 414"/>
              <a:gd name="T49" fmla="*/ 292 h 404"/>
              <a:gd name="T50" fmla="*/ 46 w 414"/>
              <a:gd name="T51" fmla="*/ 240 h 404"/>
              <a:gd name="T52" fmla="*/ 80 w 414"/>
              <a:gd name="T53" fmla="*/ 240 h 404"/>
              <a:gd name="T54" fmla="*/ 120 w 414"/>
              <a:gd name="T55" fmla="*/ 238 h 404"/>
              <a:gd name="T56" fmla="*/ 168 w 414"/>
              <a:gd name="T57" fmla="*/ 220 h 404"/>
              <a:gd name="T58" fmla="*/ 136 w 414"/>
              <a:gd name="T59" fmla="*/ 200 h 404"/>
              <a:gd name="T60" fmla="*/ 120 w 414"/>
              <a:gd name="T61" fmla="*/ 182 h 404"/>
              <a:gd name="T62" fmla="*/ 86 w 414"/>
              <a:gd name="T63" fmla="*/ 176 h 404"/>
              <a:gd name="T64" fmla="*/ 62 w 414"/>
              <a:gd name="T65" fmla="*/ 206 h 404"/>
              <a:gd name="T66" fmla="*/ 16 w 414"/>
              <a:gd name="T67" fmla="*/ 242 h 404"/>
              <a:gd name="T68" fmla="*/ 6 w 414"/>
              <a:gd name="T69" fmla="*/ 292 h 404"/>
              <a:gd name="T70" fmla="*/ 104 w 414"/>
              <a:gd name="T71" fmla="*/ 196 h 404"/>
              <a:gd name="T72" fmla="*/ 112 w 414"/>
              <a:gd name="T73" fmla="*/ 216 h 404"/>
              <a:gd name="T74" fmla="*/ 92 w 414"/>
              <a:gd name="T75" fmla="*/ 224 h 404"/>
              <a:gd name="T76" fmla="*/ 84 w 414"/>
              <a:gd name="T77" fmla="*/ 204 h 404"/>
              <a:gd name="T78" fmla="*/ 108 w 414"/>
              <a:gd name="T79" fmla="*/ 306 h 404"/>
              <a:gd name="T80" fmla="*/ 124 w 414"/>
              <a:gd name="T81" fmla="*/ 284 h 404"/>
              <a:gd name="T82" fmla="*/ 184 w 414"/>
              <a:gd name="T83" fmla="*/ 234 h 404"/>
              <a:gd name="T84" fmla="*/ 212 w 414"/>
              <a:gd name="T85" fmla="*/ 202 h 404"/>
              <a:gd name="T86" fmla="*/ 180 w 414"/>
              <a:gd name="T87" fmla="*/ 276 h 404"/>
              <a:gd name="T88" fmla="*/ 108 w 414"/>
              <a:gd name="T89" fmla="*/ 306 h 404"/>
              <a:gd name="T90" fmla="*/ 212 w 414"/>
              <a:gd name="T91" fmla="*/ 68 h 404"/>
              <a:gd name="T92" fmla="*/ 236 w 414"/>
              <a:gd name="T93" fmla="*/ 34 h 404"/>
              <a:gd name="T94" fmla="*/ 222 w 414"/>
              <a:gd name="T95" fmla="*/ 6 h 404"/>
              <a:gd name="T96" fmla="*/ 194 w 414"/>
              <a:gd name="T97" fmla="*/ 0 h 404"/>
              <a:gd name="T98" fmla="*/ 168 w 414"/>
              <a:gd name="T99" fmla="*/ 22 h 404"/>
              <a:gd name="T100" fmla="*/ 174 w 414"/>
              <a:gd name="T101" fmla="*/ 56 h 404"/>
              <a:gd name="T102" fmla="*/ 202 w 414"/>
              <a:gd name="T103" fmla="*/ 20 h 404"/>
              <a:gd name="T104" fmla="*/ 216 w 414"/>
              <a:gd name="T105" fmla="*/ 34 h 404"/>
              <a:gd name="T106" fmla="*/ 202 w 414"/>
              <a:gd name="T107" fmla="*/ 50 h 404"/>
              <a:gd name="T108" fmla="*/ 186 w 414"/>
              <a:gd name="T109" fmla="*/ 34 h 404"/>
              <a:gd name="T110" fmla="*/ 202 w 414"/>
              <a:gd name="T111" fmla="*/ 20 h 404"/>
              <a:gd name="T112" fmla="*/ 2 w 414"/>
              <a:gd name="T113" fmla="*/ 13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404">
                <a:moveTo>
                  <a:pt x="314" y="176"/>
                </a:moveTo>
                <a:lnTo>
                  <a:pt x="314" y="30"/>
                </a:lnTo>
                <a:lnTo>
                  <a:pt x="314" y="30"/>
                </a:lnTo>
                <a:lnTo>
                  <a:pt x="294" y="20"/>
                </a:lnTo>
                <a:lnTo>
                  <a:pt x="294" y="176"/>
                </a:lnTo>
                <a:lnTo>
                  <a:pt x="294" y="176"/>
                </a:lnTo>
                <a:lnTo>
                  <a:pt x="286" y="180"/>
                </a:lnTo>
                <a:lnTo>
                  <a:pt x="280" y="184"/>
                </a:lnTo>
                <a:lnTo>
                  <a:pt x="274" y="192"/>
                </a:lnTo>
                <a:lnTo>
                  <a:pt x="272" y="200"/>
                </a:lnTo>
                <a:lnTo>
                  <a:pt x="232" y="200"/>
                </a:lnTo>
                <a:lnTo>
                  <a:pt x="232" y="202"/>
                </a:lnTo>
                <a:lnTo>
                  <a:pt x="232" y="202"/>
                </a:lnTo>
                <a:lnTo>
                  <a:pt x="230" y="220"/>
                </a:lnTo>
                <a:lnTo>
                  <a:pt x="272" y="220"/>
                </a:lnTo>
                <a:lnTo>
                  <a:pt x="272" y="220"/>
                </a:lnTo>
                <a:lnTo>
                  <a:pt x="274" y="228"/>
                </a:lnTo>
                <a:lnTo>
                  <a:pt x="280" y="234"/>
                </a:lnTo>
                <a:lnTo>
                  <a:pt x="286" y="240"/>
                </a:lnTo>
                <a:lnTo>
                  <a:pt x="294" y="244"/>
                </a:lnTo>
                <a:lnTo>
                  <a:pt x="294" y="288"/>
                </a:lnTo>
                <a:lnTo>
                  <a:pt x="294" y="288"/>
                </a:lnTo>
                <a:lnTo>
                  <a:pt x="294" y="298"/>
                </a:lnTo>
                <a:lnTo>
                  <a:pt x="290" y="308"/>
                </a:lnTo>
                <a:lnTo>
                  <a:pt x="286" y="316"/>
                </a:lnTo>
                <a:lnTo>
                  <a:pt x="280" y="324"/>
                </a:lnTo>
                <a:lnTo>
                  <a:pt x="272" y="330"/>
                </a:lnTo>
                <a:lnTo>
                  <a:pt x="264" y="334"/>
                </a:lnTo>
                <a:lnTo>
                  <a:pt x="254" y="338"/>
                </a:lnTo>
                <a:lnTo>
                  <a:pt x="244" y="338"/>
                </a:lnTo>
                <a:lnTo>
                  <a:pt x="234" y="338"/>
                </a:lnTo>
                <a:lnTo>
                  <a:pt x="234" y="338"/>
                </a:lnTo>
                <a:lnTo>
                  <a:pt x="230" y="328"/>
                </a:lnTo>
                <a:lnTo>
                  <a:pt x="222" y="320"/>
                </a:lnTo>
                <a:lnTo>
                  <a:pt x="212" y="316"/>
                </a:lnTo>
                <a:lnTo>
                  <a:pt x="200" y="314"/>
                </a:lnTo>
                <a:lnTo>
                  <a:pt x="200" y="314"/>
                </a:lnTo>
                <a:lnTo>
                  <a:pt x="188" y="316"/>
                </a:lnTo>
                <a:lnTo>
                  <a:pt x="178" y="322"/>
                </a:lnTo>
                <a:lnTo>
                  <a:pt x="170" y="332"/>
                </a:lnTo>
                <a:lnTo>
                  <a:pt x="166" y="342"/>
                </a:lnTo>
                <a:lnTo>
                  <a:pt x="166" y="342"/>
                </a:lnTo>
                <a:lnTo>
                  <a:pt x="146" y="350"/>
                </a:lnTo>
                <a:lnTo>
                  <a:pt x="128" y="362"/>
                </a:lnTo>
                <a:lnTo>
                  <a:pt x="112" y="378"/>
                </a:lnTo>
                <a:lnTo>
                  <a:pt x="100" y="396"/>
                </a:lnTo>
                <a:lnTo>
                  <a:pt x="100" y="396"/>
                </a:lnTo>
                <a:lnTo>
                  <a:pt x="118" y="404"/>
                </a:lnTo>
                <a:lnTo>
                  <a:pt x="118" y="404"/>
                </a:lnTo>
                <a:lnTo>
                  <a:pt x="128" y="390"/>
                </a:lnTo>
                <a:lnTo>
                  <a:pt x="140" y="378"/>
                </a:lnTo>
                <a:lnTo>
                  <a:pt x="152" y="370"/>
                </a:lnTo>
                <a:lnTo>
                  <a:pt x="168" y="362"/>
                </a:lnTo>
                <a:lnTo>
                  <a:pt x="168" y="362"/>
                </a:lnTo>
                <a:lnTo>
                  <a:pt x="174" y="372"/>
                </a:lnTo>
                <a:lnTo>
                  <a:pt x="182" y="378"/>
                </a:lnTo>
                <a:lnTo>
                  <a:pt x="190" y="382"/>
                </a:lnTo>
                <a:lnTo>
                  <a:pt x="200" y="384"/>
                </a:lnTo>
                <a:lnTo>
                  <a:pt x="200" y="384"/>
                </a:lnTo>
                <a:lnTo>
                  <a:pt x="212" y="382"/>
                </a:lnTo>
                <a:lnTo>
                  <a:pt x="222" y="378"/>
                </a:lnTo>
                <a:lnTo>
                  <a:pt x="230" y="370"/>
                </a:lnTo>
                <a:lnTo>
                  <a:pt x="234" y="358"/>
                </a:lnTo>
                <a:lnTo>
                  <a:pt x="244" y="358"/>
                </a:lnTo>
                <a:lnTo>
                  <a:pt x="244" y="358"/>
                </a:lnTo>
                <a:lnTo>
                  <a:pt x="258" y="358"/>
                </a:lnTo>
                <a:lnTo>
                  <a:pt x="272" y="354"/>
                </a:lnTo>
                <a:lnTo>
                  <a:pt x="284" y="346"/>
                </a:lnTo>
                <a:lnTo>
                  <a:pt x="294" y="338"/>
                </a:lnTo>
                <a:lnTo>
                  <a:pt x="302" y="328"/>
                </a:lnTo>
                <a:lnTo>
                  <a:pt x="310" y="316"/>
                </a:lnTo>
                <a:lnTo>
                  <a:pt x="314" y="302"/>
                </a:lnTo>
                <a:lnTo>
                  <a:pt x="314" y="288"/>
                </a:lnTo>
                <a:lnTo>
                  <a:pt x="314" y="288"/>
                </a:lnTo>
                <a:lnTo>
                  <a:pt x="314" y="288"/>
                </a:lnTo>
                <a:lnTo>
                  <a:pt x="314" y="244"/>
                </a:lnTo>
                <a:lnTo>
                  <a:pt x="314" y="244"/>
                </a:lnTo>
                <a:lnTo>
                  <a:pt x="324" y="240"/>
                </a:lnTo>
                <a:lnTo>
                  <a:pt x="330" y="234"/>
                </a:lnTo>
                <a:lnTo>
                  <a:pt x="336" y="228"/>
                </a:lnTo>
                <a:lnTo>
                  <a:pt x="338" y="220"/>
                </a:lnTo>
                <a:lnTo>
                  <a:pt x="414" y="220"/>
                </a:lnTo>
                <a:lnTo>
                  <a:pt x="414" y="220"/>
                </a:lnTo>
                <a:lnTo>
                  <a:pt x="414" y="210"/>
                </a:lnTo>
                <a:lnTo>
                  <a:pt x="414" y="210"/>
                </a:lnTo>
                <a:lnTo>
                  <a:pt x="414" y="200"/>
                </a:lnTo>
                <a:lnTo>
                  <a:pt x="338" y="200"/>
                </a:lnTo>
                <a:lnTo>
                  <a:pt x="338" y="200"/>
                </a:lnTo>
                <a:lnTo>
                  <a:pt x="336" y="192"/>
                </a:lnTo>
                <a:lnTo>
                  <a:pt x="330" y="184"/>
                </a:lnTo>
                <a:lnTo>
                  <a:pt x="324" y="180"/>
                </a:lnTo>
                <a:lnTo>
                  <a:pt x="314" y="176"/>
                </a:lnTo>
                <a:lnTo>
                  <a:pt x="314" y="176"/>
                </a:lnTo>
                <a:close/>
                <a:moveTo>
                  <a:pt x="200" y="364"/>
                </a:moveTo>
                <a:lnTo>
                  <a:pt x="200" y="364"/>
                </a:lnTo>
                <a:lnTo>
                  <a:pt x="194" y="364"/>
                </a:lnTo>
                <a:lnTo>
                  <a:pt x="190" y="360"/>
                </a:lnTo>
                <a:lnTo>
                  <a:pt x="186" y="354"/>
                </a:lnTo>
                <a:lnTo>
                  <a:pt x="186" y="348"/>
                </a:lnTo>
                <a:lnTo>
                  <a:pt x="186" y="348"/>
                </a:lnTo>
                <a:lnTo>
                  <a:pt x="186" y="342"/>
                </a:lnTo>
                <a:lnTo>
                  <a:pt x="190" y="338"/>
                </a:lnTo>
                <a:lnTo>
                  <a:pt x="194" y="334"/>
                </a:lnTo>
                <a:lnTo>
                  <a:pt x="200" y="334"/>
                </a:lnTo>
                <a:lnTo>
                  <a:pt x="200" y="334"/>
                </a:lnTo>
                <a:lnTo>
                  <a:pt x="206" y="334"/>
                </a:lnTo>
                <a:lnTo>
                  <a:pt x="212" y="338"/>
                </a:lnTo>
                <a:lnTo>
                  <a:pt x="216" y="342"/>
                </a:lnTo>
                <a:lnTo>
                  <a:pt x="216" y="348"/>
                </a:lnTo>
                <a:lnTo>
                  <a:pt x="216" y="348"/>
                </a:lnTo>
                <a:lnTo>
                  <a:pt x="216" y="354"/>
                </a:lnTo>
                <a:lnTo>
                  <a:pt x="212" y="360"/>
                </a:lnTo>
                <a:lnTo>
                  <a:pt x="206" y="364"/>
                </a:lnTo>
                <a:lnTo>
                  <a:pt x="200" y="364"/>
                </a:lnTo>
                <a:lnTo>
                  <a:pt x="200" y="364"/>
                </a:lnTo>
                <a:close/>
                <a:moveTo>
                  <a:pt x="334" y="118"/>
                </a:moveTo>
                <a:lnTo>
                  <a:pt x="394" y="118"/>
                </a:lnTo>
                <a:lnTo>
                  <a:pt x="394" y="118"/>
                </a:lnTo>
                <a:lnTo>
                  <a:pt x="402" y="138"/>
                </a:lnTo>
                <a:lnTo>
                  <a:pt x="334" y="138"/>
                </a:lnTo>
                <a:lnTo>
                  <a:pt x="334" y="118"/>
                </a:lnTo>
                <a:close/>
                <a:moveTo>
                  <a:pt x="16" y="310"/>
                </a:moveTo>
                <a:lnTo>
                  <a:pt x="16" y="304"/>
                </a:lnTo>
                <a:lnTo>
                  <a:pt x="16" y="304"/>
                </a:lnTo>
                <a:lnTo>
                  <a:pt x="16" y="292"/>
                </a:lnTo>
                <a:lnTo>
                  <a:pt x="20" y="278"/>
                </a:lnTo>
                <a:lnTo>
                  <a:pt x="24" y="268"/>
                </a:lnTo>
                <a:lnTo>
                  <a:pt x="30" y="256"/>
                </a:lnTo>
                <a:lnTo>
                  <a:pt x="38" y="248"/>
                </a:lnTo>
                <a:lnTo>
                  <a:pt x="46" y="240"/>
                </a:lnTo>
                <a:lnTo>
                  <a:pt x="56" y="232"/>
                </a:lnTo>
                <a:lnTo>
                  <a:pt x="66" y="226"/>
                </a:lnTo>
                <a:lnTo>
                  <a:pt x="66" y="226"/>
                </a:lnTo>
                <a:lnTo>
                  <a:pt x="72" y="234"/>
                </a:lnTo>
                <a:lnTo>
                  <a:pt x="80" y="240"/>
                </a:lnTo>
                <a:lnTo>
                  <a:pt x="88" y="244"/>
                </a:lnTo>
                <a:lnTo>
                  <a:pt x="98" y="246"/>
                </a:lnTo>
                <a:lnTo>
                  <a:pt x="98" y="246"/>
                </a:lnTo>
                <a:lnTo>
                  <a:pt x="110" y="244"/>
                </a:lnTo>
                <a:lnTo>
                  <a:pt x="120" y="238"/>
                </a:lnTo>
                <a:lnTo>
                  <a:pt x="128" y="230"/>
                </a:lnTo>
                <a:lnTo>
                  <a:pt x="132" y="220"/>
                </a:lnTo>
                <a:lnTo>
                  <a:pt x="132" y="220"/>
                </a:lnTo>
                <a:lnTo>
                  <a:pt x="136" y="220"/>
                </a:lnTo>
                <a:lnTo>
                  <a:pt x="168" y="220"/>
                </a:lnTo>
                <a:lnTo>
                  <a:pt x="168" y="220"/>
                </a:lnTo>
                <a:lnTo>
                  <a:pt x="170" y="212"/>
                </a:lnTo>
                <a:lnTo>
                  <a:pt x="172" y="202"/>
                </a:lnTo>
                <a:lnTo>
                  <a:pt x="172" y="200"/>
                </a:lnTo>
                <a:lnTo>
                  <a:pt x="136" y="200"/>
                </a:lnTo>
                <a:lnTo>
                  <a:pt x="136" y="200"/>
                </a:lnTo>
                <a:lnTo>
                  <a:pt x="132" y="200"/>
                </a:lnTo>
                <a:lnTo>
                  <a:pt x="132" y="200"/>
                </a:lnTo>
                <a:lnTo>
                  <a:pt x="128" y="190"/>
                </a:lnTo>
                <a:lnTo>
                  <a:pt x="120" y="182"/>
                </a:lnTo>
                <a:lnTo>
                  <a:pt x="110" y="176"/>
                </a:lnTo>
                <a:lnTo>
                  <a:pt x="98" y="174"/>
                </a:lnTo>
                <a:lnTo>
                  <a:pt x="98" y="174"/>
                </a:lnTo>
                <a:lnTo>
                  <a:pt x="92" y="176"/>
                </a:lnTo>
                <a:lnTo>
                  <a:pt x="86" y="176"/>
                </a:lnTo>
                <a:lnTo>
                  <a:pt x="74" y="184"/>
                </a:lnTo>
                <a:lnTo>
                  <a:pt x="66" y="194"/>
                </a:lnTo>
                <a:lnTo>
                  <a:pt x="64" y="200"/>
                </a:lnTo>
                <a:lnTo>
                  <a:pt x="62" y="206"/>
                </a:lnTo>
                <a:lnTo>
                  <a:pt x="62" y="206"/>
                </a:lnTo>
                <a:lnTo>
                  <a:pt x="52" y="212"/>
                </a:lnTo>
                <a:lnTo>
                  <a:pt x="42" y="218"/>
                </a:lnTo>
                <a:lnTo>
                  <a:pt x="32" y="224"/>
                </a:lnTo>
                <a:lnTo>
                  <a:pt x="24" y="232"/>
                </a:lnTo>
                <a:lnTo>
                  <a:pt x="16" y="242"/>
                </a:lnTo>
                <a:lnTo>
                  <a:pt x="10" y="252"/>
                </a:lnTo>
                <a:lnTo>
                  <a:pt x="4" y="262"/>
                </a:lnTo>
                <a:lnTo>
                  <a:pt x="0" y="274"/>
                </a:lnTo>
                <a:lnTo>
                  <a:pt x="0" y="274"/>
                </a:lnTo>
                <a:lnTo>
                  <a:pt x="6" y="292"/>
                </a:lnTo>
                <a:lnTo>
                  <a:pt x="16" y="310"/>
                </a:lnTo>
                <a:lnTo>
                  <a:pt x="16" y="310"/>
                </a:lnTo>
                <a:close/>
                <a:moveTo>
                  <a:pt x="98" y="194"/>
                </a:moveTo>
                <a:lnTo>
                  <a:pt x="98" y="194"/>
                </a:lnTo>
                <a:lnTo>
                  <a:pt x="104" y="196"/>
                </a:lnTo>
                <a:lnTo>
                  <a:pt x="110" y="198"/>
                </a:lnTo>
                <a:lnTo>
                  <a:pt x="112" y="204"/>
                </a:lnTo>
                <a:lnTo>
                  <a:pt x="114" y="210"/>
                </a:lnTo>
                <a:lnTo>
                  <a:pt x="114" y="210"/>
                </a:lnTo>
                <a:lnTo>
                  <a:pt x="112" y="216"/>
                </a:lnTo>
                <a:lnTo>
                  <a:pt x="110" y="220"/>
                </a:lnTo>
                <a:lnTo>
                  <a:pt x="104" y="224"/>
                </a:lnTo>
                <a:lnTo>
                  <a:pt x="98" y="226"/>
                </a:lnTo>
                <a:lnTo>
                  <a:pt x="98" y="226"/>
                </a:lnTo>
                <a:lnTo>
                  <a:pt x="92" y="224"/>
                </a:lnTo>
                <a:lnTo>
                  <a:pt x="88" y="220"/>
                </a:lnTo>
                <a:lnTo>
                  <a:pt x="84" y="216"/>
                </a:lnTo>
                <a:lnTo>
                  <a:pt x="82" y="210"/>
                </a:lnTo>
                <a:lnTo>
                  <a:pt x="82" y="210"/>
                </a:lnTo>
                <a:lnTo>
                  <a:pt x="84" y="204"/>
                </a:lnTo>
                <a:lnTo>
                  <a:pt x="88" y="198"/>
                </a:lnTo>
                <a:lnTo>
                  <a:pt x="92" y="196"/>
                </a:lnTo>
                <a:lnTo>
                  <a:pt x="98" y="194"/>
                </a:lnTo>
                <a:lnTo>
                  <a:pt x="98" y="194"/>
                </a:lnTo>
                <a:close/>
                <a:moveTo>
                  <a:pt x="108" y="306"/>
                </a:moveTo>
                <a:lnTo>
                  <a:pt x="36" y="306"/>
                </a:lnTo>
                <a:lnTo>
                  <a:pt x="36" y="286"/>
                </a:lnTo>
                <a:lnTo>
                  <a:pt x="108" y="286"/>
                </a:lnTo>
                <a:lnTo>
                  <a:pt x="108" y="286"/>
                </a:lnTo>
                <a:lnTo>
                  <a:pt x="124" y="284"/>
                </a:lnTo>
                <a:lnTo>
                  <a:pt x="140" y="280"/>
                </a:lnTo>
                <a:lnTo>
                  <a:pt x="154" y="272"/>
                </a:lnTo>
                <a:lnTo>
                  <a:pt x="166" y="262"/>
                </a:lnTo>
                <a:lnTo>
                  <a:pt x="178" y="250"/>
                </a:lnTo>
                <a:lnTo>
                  <a:pt x="184" y="234"/>
                </a:lnTo>
                <a:lnTo>
                  <a:pt x="190" y="220"/>
                </a:lnTo>
                <a:lnTo>
                  <a:pt x="192" y="202"/>
                </a:lnTo>
                <a:lnTo>
                  <a:pt x="192" y="158"/>
                </a:lnTo>
                <a:lnTo>
                  <a:pt x="212" y="158"/>
                </a:lnTo>
                <a:lnTo>
                  <a:pt x="212" y="202"/>
                </a:lnTo>
                <a:lnTo>
                  <a:pt x="212" y="202"/>
                </a:lnTo>
                <a:lnTo>
                  <a:pt x="210" y="224"/>
                </a:lnTo>
                <a:lnTo>
                  <a:pt x="204" y="242"/>
                </a:lnTo>
                <a:lnTo>
                  <a:pt x="194" y="260"/>
                </a:lnTo>
                <a:lnTo>
                  <a:pt x="180" y="276"/>
                </a:lnTo>
                <a:lnTo>
                  <a:pt x="166" y="288"/>
                </a:lnTo>
                <a:lnTo>
                  <a:pt x="148" y="298"/>
                </a:lnTo>
                <a:lnTo>
                  <a:pt x="128" y="304"/>
                </a:lnTo>
                <a:lnTo>
                  <a:pt x="108" y="306"/>
                </a:lnTo>
                <a:lnTo>
                  <a:pt x="108" y="306"/>
                </a:lnTo>
                <a:close/>
                <a:moveTo>
                  <a:pt x="192" y="68"/>
                </a:moveTo>
                <a:lnTo>
                  <a:pt x="192" y="98"/>
                </a:lnTo>
                <a:lnTo>
                  <a:pt x="212" y="98"/>
                </a:lnTo>
                <a:lnTo>
                  <a:pt x="212" y="68"/>
                </a:lnTo>
                <a:lnTo>
                  <a:pt x="212" y="68"/>
                </a:lnTo>
                <a:lnTo>
                  <a:pt x="222" y="64"/>
                </a:lnTo>
                <a:lnTo>
                  <a:pt x="230" y="56"/>
                </a:lnTo>
                <a:lnTo>
                  <a:pt x="236" y="46"/>
                </a:lnTo>
                <a:lnTo>
                  <a:pt x="236" y="34"/>
                </a:lnTo>
                <a:lnTo>
                  <a:pt x="236" y="34"/>
                </a:lnTo>
                <a:lnTo>
                  <a:pt x="236" y="28"/>
                </a:lnTo>
                <a:lnTo>
                  <a:pt x="234" y="22"/>
                </a:lnTo>
                <a:lnTo>
                  <a:pt x="230" y="16"/>
                </a:lnTo>
                <a:lnTo>
                  <a:pt x="226" y="10"/>
                </a:lnTo>
                <a:lnTo>
                  <a:pt x="222" y="6"/>
                </a:lnTo>
                <a:lnTo>
                  <a:pt x="216" y="2"/>
                </a:lnTo>
                <a:lnTo>
                  <a:pt x="208" y="0"/>
                </a:lnTo>
                <a:lnTo>
                  <a:pt x="202" y="0"/>
                </a:lnTo>
                <a:lnTo>
                  <a:pt x="202" y="0"/>
                </a:lnTo>
                <a:lnTo>
                  <a:pt x="194" y="0"/>
                </a:lnTo>
                <a:lnTo>
                  <a:pt x="188" y="2"/>
                </a:lnTo>
                <a:lnTo>
                  <a:pt x="182" y="6"/>
                </a:lnTo>
                <a:lnTo>
                  <a:pt x="176" y="10"/>
                </a:lnTo>
                <a:lnTo>
                  <a:pt x="172" y="16"/>
                </a:lnTo>
                <a:lnTo>
                  <a:pt x="168" y="22"/>
                </a:lnTo>
                <a:lnTo>
                  <a:pt x="166" y="28"/>
                </a:lnTo>
                <a:lnTo>
                  <a:pt x="166" y="34"/>
                </a:lnTo>
                <a:lnTo>
                  <a:pt x="166" y="34"/>
                </a:lnTo>
                <a:lnTo>
                  <a:pt x="168" y="46"/>
                </a:lnTo>
                <a:lnTo>
                  <a:pt x="174" y="56"/>
                </a:lnTo>
                <a:lnTo>
                  <a:pt x="182" y="64"/>
                </a:lnTo>
                <a:lnTo>
                  <a:pt x="192" y="68"/>
                </a:lnTo>
                <a:lnTo>
                  <a:pt x="192" y="68"/>
                </a:lnTo>
                <a:close/>
                <a:moveTo>
                  <a:pt x="202" y="20"/>
                </a:moveTo>
                <a:lnTo>
                  <a:pt x="202" y="20"/>
                </a:lnTo>
                <a:lnTo>
                  <a:pt x="208" y="20"/>
                </a:lnTo>
                <a:lnTo>
                  <a:pt x="212" y="24"/>
                </a:lnTo>
                <a:lnTo>
                  <a:pt x="216" y="28"/>
                </a:lnTo>
                <a:lnTo>
                  <a:pt x="216" y="34"/>
                </a:lnTo>
                <a:lnTo>
                  <a:pt x="216" y="34"/>
                </a:lnTo>
                <a:lnTo>
                  <a:pt x="216" y="40"/>
                </a:lnTo>
                <a:lnTo>
                  <a:pt x="212" y="46"/>
                </a:lnTo>
                <a:lnTo>
                  <a:pt x="208" y="50"/>
                </a:lnTo>
                <a:lnTo>
                  <a:pt x="202" y="50"/>
                </a:lnTo>
                <a:lnTo>
                  <a:pt x="202" y="50"/>
                </a:lnTo>
                <a:lnTo>
                  <a:pt x="196" y="50"/>
                </a:lnTo>
                <a:lnTo>
                  <a:pt x="190" y="46"/>
                </a:lnTo>
                <a:lnTo>
                  <a:pt x="188" y="40"/>
                </a:lnTo>
                <a:lnTo>
                  <a:pt x="186" y="34"/>
                </a:lnTo>
                <a:lnTo>
                  <a:pt x="186" y="34"/>
                </a:lnTo>
                <a:lnTo>
                  <a:pt x="188" y="28"/>
                </a:lnTo>
                <a:lnTo>
                  <a:pt x="190" y="24"/>
                </a:lnTo>
                <a:lnTo>
                  <a:pt x="196" y="20"/>
                </a:lnTo>
                <a:lnTo>
                  <a:pt x="202" y="20"/>
                </a:lnTo>
                <a:lnTo>
                  <a:pt x="202" y="20"/>
                </a:lnTo>
                <a:close/>
                <a:moveTo>
                  <a:pt x="10" y="118"/>
                </a:moveTo>
                <a:lnTo>
                  <a:pt x="274" y="118"/>
                </a:lnTo>
                <a:lnTo>
                  <a:pt x="274" y="138"/>
                </a:lnTo>
                <a:lnTo>
                  <a:pt x="2" y="138"/>
                </a:lnTo>
                <a:lnTo>
                  <a:pt x="2" y="138"/>
                </a:lnTo>
                <a:lnTo>
                  <a:pt x="10" y="118"/>
                </a:lnTo>
                <a:lnTo>
                  <a:pt x="10" y="118"/>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48" name="Freeform 4984"/>
          <p:cNvSpPr>
            <a:spLocks noChangeAspect="1" noEditPoints="1"/>
          </p:cNvSpPr>
          <p:nvPr/>
        </p:nvSpPr>
        <p:spPr bwMode="auto">
          <a:xfrm>
            <a:off x="1526231" y="3495523"/>
            <a:ext cx="333474" cy="316800"/>
          </a:xfrm>
          <a:custGeom>
            <a:avLst/>
            <a:gdLst>
              <a:gd name="T0" fmla="*/ 312 w 360"/>
              <a:gd name="T1" fmla="*/ 150 h 342"/>
              <a:gd name="T2" fmla="*/ 302 w 360"/>
              <a:gd name="T3" fmla="*/ 156 h 342"/>
              <a:gd name="T4" fmla="*/ 294 w 360"/>
              <a:gd name="T5" fmla="*/ 148 h 342"/>
              <a:gd name="T6" fmla="*/ 250 w 360"/>
              <a:gd name="T7" fmla="*/ 92 h 342"/>
              <a:gd name="T8" fmla="*/ 180 w 360"/>
              <a:gd name="T9" fmla="*/ 70 h 342"/>
              <a:gd name="T10" fmla="*/ 126 w 360"/>
              <a:gd name="T11" fmla="*/ 82 h 342"/>
              <a:gd name="T12" fmla="*/ 74 w 360"/>
              <a:gd name="T13" fmla="*/ 132 h 342"/>
              <a:gd name="T14" fmla="*/ 58 w 360"/>
              <a:gd name="T15" fmla="*/ 156 h 342"/>
              <a:gd name="T16" fmla="*/ 50 w 360"/>
              <a:gd name="T17" fmla="*/ 152 h 342"/>
              <a:gd name="T18" fmla="*/ 48 w 360"/>
              <a:gd name="T19" fmla="*/ 142 h 342"/>
              <a:gd name="T20" fmla="*/ 100 w 360"/>
              <a:gd name="T21" fmla="*/ 74 h 342"/>
              <a:gd name="T22" fmla="*/ 180 w 360"/>
              <a:gd name="T23" fmla="*/ 50 h 342"/>
              <a:gd name="T24" fmla="*/ 242 w 360"/>
              <a:gd name="T25" fmla="*/ 64 h 342"/>
              <a:gd name="T26" fmla="*/ 304 w 360"/>
              <a:gd name="T27" fmla="*/ 122 h 342"/>
              <a:gd name="T28" fmla="*/ 102 w 360"/>
              <a:gd name="T29" fmla="*/ 172 h 342"/>
              <a:gd name="T30" fmla="*/ 114 w 360"/>
              <a:gd name="T31" fmla="*/ 166 h 342"/>
              <a:gd name="T32" fmla="*/ 132 w 360"/>
              <a:gd name="T33" fmla="*/ 138 h 342"/>
              <a:gd name="T34" fmla="*/ 170 w 360"/>
              <a:gd name="T35" fmla="*/ 120 h 342"/>
              <a:gd name="T36" fmla="*/ 202 w 360"/>
              <a:gd name="T37" fmla="*/ 122 h 342"/>
              <a:gd name="T38" fmla="*/ 236 w 360"/>
              <a:gd name="T39" fmla="*/ 146 h 342"/>
              <a:gd name="T40" fmla="*/ 248 w 360"/>
              <a:gd name="T41" fmla="*/ 170 h 342"/>
              <a:gd name="T42" fmla="*/ 258 w 360"/>
              <a:gd name="T43" fmla="*/ 172 h 342"/>
              <a:gd name="T44" fmla="*/ 264 w 360"/>
              <a:gd name="T45" fmla="*/ 158 h 342"/>
              <a:gd name="T46" fmla="*/ 242 w 360"/>
              <a:gd name="T47" fmla="*/ 124 h 342"/>
              <a:gd name="T48" fmla="*/ 194 w 360"/>
              <a:gd name="T49" fmla="*/ 100 h 342"/>
              <a:gd name="T50" fmla="*/ 152 w 360"/>
              <a:gd name="T51" fmla="*/ 104 h 342"/>
              <a:gd name="T52" fmla="*/ 108 w 360"/>
              <a:gd name="T53" fmla="*/ 134 h 342"/>
              <a:gd name="T54" fmla="*/ 94 w 360"/>
              <a:gd name="T55" fmla="*/ 162 h 342"/>
              <a:gd name="T56" fmla="*/ 102 w 360"/>
              <a:gd name="T57" fmla="*/ 172 h 342"/>
              <a:gd name="T58" fmla="*/ 330 w 360"/>
              <a:gd name="T59" fmla="*/ 74 h 342"/>
              <a:gd name="T60" fmla="*/ 238 w 360"/>
              <a:gd name="T61" fmla="*/ 8 h 342"/>
              <a:gd name="T62" fmla="*/ 150 w 360"/>
              <a:gd name="T63" fmla="*/ 2 h 342"/>
              <a:gd name="T64" fmla="*/ 48 w 360"/>
              <a:gd name="T65" fmla="*/ 52 h 342"/>
              <a:gd name="T66" fmla="*/ 2 w 360"/>
              <a:gd name="T67" fmla="*/ 124 h 342"/>
              <a:gd name="T68" fmla="*/ 8 w 360"/>
              <a:gd name="T69" fmla="*/ 138 h 342"/>
              <a:gd name="T70" fmla="*/ 16 w 360"/>
              <a:gd name="T71" fmla="*/ 136 h 342"/>
              <a:gd name="T72" fmla="*/ 46 w 360"/>
              <a:gd name="T73" fmla="*/ 86 h 342"/>
              <a:gd name="T74" fmla="*/ 128 w 360"/>
              <a:gd name="T75" fmla="*/ 28 h 342"/>
              <a:gd name="T76" fmla="*/ 206 w 360"/>
              <a:gd name="T77" fmla="*/ 22 h 342"/>
              <a:gd name="T78" fmla="*/ 298 w 360"/>
              <a:gd name="T79" fmla="*/ 66 h 342"/>
              <a:gd name="T80" fmla="*/ 340 w 360"/>
              <a:gd name="T81" fmla="*/ 132 h 342"/>
              <a:gd name="T82" fmla="*/ 352 w 360"/>
              <a:gd name="T83" fmla="*/ 138 h 342"/>
              <a:gd name="T84" fmla="*/ 360 w 360"/>
              <a:gd name="T85" fmla="*/ 128 h 342"/>
              <a:gd name="T86" fmla="*/ 272 w 360"/>
              <a:gd name="T87" fmla="*/ 280 h 342"/>
              <a:gd name="T88" fmla="*/ 190 w 360"/>
              <a:gd name="T89" fmla="*/ 214 h 342"/>
              <a:gd name="T90" fmla="*/ 204 w 360"/>
              <a:gd name="T91" fmla="*/ 198 h 342"/>
              <a:gd name="T92" fmla="*/ 198 w 360"/>
              <a:gd name="T93" fmla="*/ 172 h 342"/>
              <a:gd name="T94" fmla="*/ 170 w 360"/>
              <a:gd name="T95" fmla="*/ 166 h 342"/>
              <a:gd name="T96" fmla="*/ 154 w 360"/>
              <a:gd name="T97" fmla="*/ 190 h 342"/>
              <a:gd name="T98" fmla="*/ 170 w 360"/>
              <a:gd name="T99" fmla="*/ 214 h 342"/>
              <a:gd name="T100" fmla="*/ 92 w 360"/>
              <a:gd name="T101" fmla="*/ 276 h 342"/>
              <a:gd name="T102" fmla="*/ 74 w 360"/>
              <a:gd name="T103" fmla="*/ 334 h 342"/>
              <a:gd name="T104" fmla="*/ 84 w 360"/>
              <a:gd name="T105" fmla="*/ 342 h 342"/>
              <a:gd name="T106" fmla="*/ 284 w 360"/>
              <a:gd name="T107" fmla="*/ 338 h 342"/>
              <a:gd name="T108" fmla="*/ 272 w 360"/>
              <a:gd name="T109"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 h="342">
                <a:moveTo>
                  <a:pt x="312" y="142"/>
                </a:moveTo>
                <a:lnTo>
                  <a:pt x="312" y="142"/>
                </a:lnTo>
                <a:lnTo>
                  <a:pt x="312" y="146"/>
                </a:lnTo>
                <a:lnTo>
                  <a:pt x="312" y="150"/>
                </a:lnTo>
                <a:lnTo>
                  <a:pt x="310" y="152"/>
                </a:lnTo>
                <a:lnTo>
                  <a:pt x="306" y="154"/>
                </a:lnTo>
                <a:lnTo>
                  <a:pt x="306" y="154"/>
                </a:lnTo>
                <a:lnTo>
                  <a:pt x="302" y="156"/>
                </a:lnTo>
                <a:lnTo>
                  <a:pt x="298" y="154"/>
                </a:lnTo>
                <a:lnTo>
                  <a:pt x="296" y="152"/>
                </a:lnTo>
                <a:lnTo>
                  <a:pt x="294" y="148"/>
                </a:lnTo>
                <a:lnTo>
                  <a:pt x="294" y="148"/>
                </a:lnTo>
                <a:lnTo>
                  <a:pt x="286" y="132"/>
                </a:lnTo>
                <a:lnTo>
                  <a:pt x="276" y="116"/>
                </a:lnTo>
                <a:lnTo>
                  <a:pt x="264" y="102"/>
                </a:lnTo>
                <a:lnTo>
                  <a:pt x="250" y="92"/>
                </a:lnTo>
                <a:lnTo>
                  <a:pt x="234" y="82"/>
                </a:lnTo>
                <a:lnTo>
                  <a:pt x="216" y="74"/>
                </a:lnTo>
                <a:lnTo>
                  <a:pt x="198" y="70"/>
                </a:lnTo>
                <a:lnTo>
                  <a:pt x="180" y="70"/>
                </a:lnTo>
                <a:lnTo>
                  <a:pt x="180" y="70"/>
                </a:lnTo>
                <a:lnTo>
                  <a:pt x="162" y="70"/>
                </a:lnTo>
                <a:lnTo>
                  <a:pt x="144" y="74"/>
                </a:lnTo>
                <a:lnTo>
                  <a:pt x="126" y="82"/>
                </a:lnTo>
                <a:lnTo>
                  <a:pt x="110" y="92"/>
                </a:lnTo>
                <a:lnTo>
                  <a:pt x="96" y="102"/>
                </a:lnTo>
                <a:lnTo>
                  <a:pt x="84" y="116"/>
                </a:lnTo>
                <a:lnTo>
                  <a:pt x="74" y="132"/>
                </a:lnTo>
                <a:lnTo>
                  <a:pt x="66" y="148"/>
                </a:lnTo>
                <a:lnTo>
                  <a:pt x="66" y="148"/>
                </a:lnTo>
                <a:lnTo>
                  <a:pt x="62" y="154"/>
                </a:lnTo>
                <a:lnTo>
                  <a:pt x="58" y="156"/>
                </a:lnTo>
                <a:lnTo>
                  <a:pt x="58" y="156"/>
                </a:lnTo>
                <a:lnTo>
                  <a:pt x="54" y="154"/>
                </a:lnTo>
                <a:lnTo>
                  <a:pt x="54" y="154"/>
                </a:lnTo>
                <a:lnTo>
                  <a:pt x="50" y="152"/>
                </a:lnTo>
                <a:lnTo>
                  <a:pt x="48" y="150"/>
                </a:lnTo>
                <a:lnTo>
                  <a:pt x="48" y="146"/>
                </a:lnTo>
                <a:lnTo>
                  <a:pt x="48" y="142"/>
                </a:lnTo>
                <a:lnTo>
                  <a:pt x="48" y="142"/>
                </a:lnTo>
                <a:lnTo>
                  <a:pt x="56" y="122"/>
                </a:lnTo>
                <a:lnTo>
                  <a:pt x="68" y="104"/>
                </a:lnTo>
                <a:lnTo>
                  <a:pt x="82" y="88"/>
                </a:lnTo>
                <a:lnTo>
                  <a:pt x="100" y="74"/>
                </a:lnTo>
                <a:lnTo>
                  <a:pt x="118" y="64"/>
                </a:lnTo>
                <a:lnTo>
                  <a:pt x="138" y="56"/>
                </a:lnTo>
                <a:lnTo>
                  <a:pt x="158" y="50"/>
                </a:lnTo>
                <a:lnTo>
                  <a:pt x="180" y="50"/>
                </a:lnTo>
                <a:lnTo>
                  <a:pt x="180" y="50"/>
                </a:lnTo>
                <a:lnTo>
                  <a:pt x="202" y="50"/>
                </a:lnTo>
                <a:lnTo>
                  <a:pt x="222" y="56"/>
                </a:lnTo>
                <a:lnTo>
                  <a:pt x="242" y="64"/>
                </a:lnTo>
                <a:lnTo>
                  <a:pt x="260" y="74"/>
                </a:lnTo>
                <a:lnTo>
                  <a:pt x="278" y="88"/>
                </a:lnTo>
                <a:lnTo>
                  <a:pt x="292" y="104"/>
                </a:lnTo>
                <a:lnTo>
                  <a:pt x="304" y="122"/>
                </a:lnTo>
                <a:lnTo>
                  <a:pt x="312" y="142"/>
                </a:lnTo>
                <a:lnTo>
                  <a:pt x="312" y="142"/>
                </a:lnTo>
                <a:close/>
                <a:moveTo>
                  <a:pt x="102" y="172"/>
                </a:moveTo>
                <a:lnTo>
                  <a:pt x="102" y="172"/>
                </a:lnTo>
                <a:lnTo>
                  <a:pt x="104" y="172"/>
                </a:lnTo>
                <a:lnTo>
                  <a:pt x="104" y="172"/>
                </a:lnTo>
                <a:lnTo>
                  <a:pt x="110" y="170"/>
                </a:lnTo>
                <a:lnTo>
                  <a:pt x="114" y="166"/>
                </a:lnTo>
                <a:lnTo>
                  <a:pt x="114" y="166"/>
                </a:lnTo>
                <a:lnTo>
                  <a:pt x="118" y="156"/>
                </a:lnTo>
                <a:lnTo>
                  <a:pt x="124" y="146"/>
                </a:lnTo>
                <a:lnTo>
                  <a:pt x="132" y="138"/>
                </a:lnTo>
                <a:lnTo>
                  <a:pt x="140" y="132"/>
                </a:lnTo>
                <a:lnTo>
                  <a:pt x="148" y="126"/>
                </a:lnTo>
                <a:lnTo>
                  <a:pt x="158" y="122"/>
                </a:lnTo>
                <a:lnTo>
                  <a:pt x="170" y="120"/>
                </a:lnTo>
                <a:lnTo>
                  <a:pt x="180" y="120"/>
                </a:lnTo>
                <a:lnTo>
                  <a:pt x="180" y="120"/>
                </a:lnTo>
                <a:lnTo>
                  <a:pt x="190" y="120"/>
                </a:lnTo>
                <a:lnTo>
                  <a:pt x="202" y="122"/>
                </a:lnTo>
                <a:lnTo>
                  <a:pt x="212" y="126"/>
                </a:lnTo>
                <a:lnTo>
                  <a:pt x="220" y="132"/>
                </a:lnTo>
                <a:lnTo>
                  <a:pt x="228" y="138"/>
                </a:lnTo>
                <a:lnTo>
                  <a:pt x="236" y="146"/>
                </a:lnTo>
                <a:lnTo>
                  <a:pt x="242" y="156"/>
                </a:lnTo>
                <a:lnTo>
                  <a:pt x="246" y="166"/>
                </a:lnTo>
                <a:lnTo>
                  <a:pt x="246" y="166"/>
                </a:lnTo>
                <a:lnTo>
                  <a:pt x="248" y="170"/>
                </a:lnTo>
                <a:lnTo>
                  <a:pt x="252" y="172"/>
                </a:lnTo>
                <a:lnTo>
                  <a:pt x="256" y="172"/>
                </a:lnTo>
                <a:lnTo>
                  <a:pt x="258" y="172"/>
                </a:lnTo>
                <a:lnTo>
                  <a:pt x="258" y="172"/>
                </a:lnTo>
                <a:lnTo>
                  <a:pt x="262" y="170"/>
                </a:lnTo>
                <a:lnTo>
                  <a:pt x="264" y="166"/>
                </a:lnTo>
                <a:lnTo>
                  <a:pt x="266" y="162"/>
                </a:lnTo>
                <a:lnTo>
                  <a:pt x="264" y="158"/>
                </a:lnTo>
                <a:lnTo>
                  <a:pt x="264" y="158"/>
                </a:lnTo>
                <a:lnTo>
                  <a:pt x="260" y="146"/>
                </a:lnTo>
                <a:lnTo>
                  <a:pt x="252" y="134"/>
                </a:lnTo>
                <a:lnTo>
                  <a:pt x="242" y="124"/>
                </a:lnTo>
                <a:lnTo>
                  <a:pt x="232" y="116"/>
                </a:lnTo>
                <a:lnTo>
                  <a:pt x="220" y="108"/>
                </a:lnTo>
                <a:lnTo>
                  <a:pt x="208" y="104"/>
                </a:lnTo>
                <a:lnTo>
                  <a:pt x="194" y="100"/>
                </a:lnTo>
                <a:lnTo>
                  <a:pt x="180" y="100"/>
                </a:lnTo>
                <a:lnTo>
                  <a:pt x="180" y="100"/>
                </a:lnTo>
                <a:lnTo>
                  <a:pt x="166" y="100"/>
                </a:lnTo>
                <a:lnTo>
                  <a:pt x="152" y="104"/>
                </a:lnTo>
                <a:lnTo>
                  <a:pt x="140" y="108"/>
                </a:lnTo>
                <a:lnTo>
                  <a:pt x="128" y="116"/>
                </a:lnTo>
                <a:lnTo>
                  <a:pt x="118" y="124"/>
                </a:lnTo>
                <a:lnTo>
                  <a:pt x="108" y="134"/>
                </a:lnTo>
                <a:lnTo>
                  <a:pt x="100" y="146"/>
                </a:lnTo>
                <a:lnTo>
                  <a:pt x="96" y="158"/>
                </a:lnTo>
                <a:lnTo>
                  <a:pt x="96" y="158"/>
                </a:lnTo>
                <a:lnTo>
                  <a:pt x="94" y="162"/>
                </a:lnTo>
                <a:lnTo>
                  <a:pt x="96" y="166"/>
                </a:lnTo>
                <a:lnTo>
                  <a:pt x="98" y="170"/>
                </a:lnTo>
                <a:lnTo>
                  <a:pt x="102" y="172"/>
                </a:lnTo>
                <a:lnTo>
                  <a:pt x="102" y="172"/>
                </a:lnTo>
                <a:close/>
                <a:moveTo>
                  <a:pt x="358" y="124"/>
                </a:moveTo>
                <a:lnTo>
                  <a:pt x="358" y="124"/>
                </a:lnTo>
                <a:lnTo>
                  <a:pt x="346" y="98"/>
                </a:lnTo>
                <a:lnTo>
                  <a:pt x="330" y="74"/>
                </a:lnTo>
                <a:lnTo>
                  <a:pt x="312" y="52"/>
                </a:lnTo>
                <a:lnTo>
                  <a:pt x="288" y="34"/>
                </a:lnTo>
                <a:lnTo>
                  <a:pt x="264" y="20"/>
                </a:lnTo>
                <a:lnTo>
                  <a:pt x="238" y="8"/>
                </a:lnTo>
                <a:lnTo>
                  <a:pt x="210" y="2"/>
                </a:lnTo>
                <a:lnTo>
                  <a:pt x="180" y="0"/>
                </a:lnTo>
                <a:lnTo>
                  <a:pt x="180" y="0"/>
                </a:lnTo>
                <a:lnTo>
                  <a:pt x="150" y="2"/>
                </a:lnTo>
                <a:lnTo>
                  <a:pt x="122" y="8"/>
                </a:lnTo>
                <a:lnTo>
                  <a:pt x="96" y="20"/>
                </a:lnTo>
                <a:lnTo>
                  <a:pt x="72" y="34"/>
                </a:lnTo>
                <a:lnTo>
                  <a:pt x="48" y="52"/>
                </a:lnTo>
                <a:lnTo>
                  <a:pt x="30" y="74"/>
                </a:lnTo>
                <a:lnTo>
                  <a:pt x="14" y="98"/>
                </a:lnTo>
                <a:lnTo>
                  <a:pt x="2" y="124"/>
                </a:lnTo>
                <a:lnTo>
                  <a:pt x="2" y="124"/>
                </a:lnTo>
                <a:lnTo>
                  <a:pt x="0" y="128"/>
                </a:lnTo>
                <a:lnTo>
                  <a:pt x="2" y="132"/>
                </a:lnTo>
                <a:lnTo>
                  <a:pt x="4" y="136"/>
                </a:lnTo>
                <a:lnTo>
                  <a:pt x="8" y="138"/>
                </a:lnTo>
                <a:lnTo>
                  <a:pt x="8" y="138"/>
                </a:lnTo>
                <a:lnTo>
                  <a:pt x="10" y="138"/>
                </a:lnTo>
                <a:lnTo>
                  <a:pt x="10" y="138"/>
                </a:lnTo>
                <a:lnTo>
                  <a:pt x="16" y="136"/>
                </a:lnTo>
                <a:lnTo>
                  <a:pt x="20" y="132"/>
                </a:lnTo>
                <a:lnTo>
                  <a:pt x="20" y="132"/>
                </a:lnTo>
                <a:lnTo>
                  <a:pt x="32" y="108"/>
                </a:lnTo>
                <a:lnTo>
                  <a:pt x="46" y="86"/>
                </a:lnTo>
                <a:lnTo>
                  <a:pt x="62" y="66"/>
                </a:lnTo>
                <a:lnTo>
                  <a:pt x="82" y="50"/>
                </a:lnTo>
                <a:lnTo>
                  <a:pt x="104" y="38"/>
                </a:lnTo>
                <a:lnTo>
                  <a:pt x="128" y="28"/>
                </a:lnTo>
                <a:lnTo>
                  <a:pt x="154" y="22"/>
                </a:lnTo>
                <a:lnTo>
                  <a:pt x="180" y="20"/>
                </a:lnTo>
                <a:lnTo>
                  <a:pt x="180" y="20"/>
                </a:lnTo>
                <a:lnTo>
                  <a:pt x="206" y="22"/>
                </a:lnTo>
                <a:lnTo>
                  <a:pt x="232" y="28"/>
                </a:lnTo>
                <a:lnTo>
                  <a:pt x="256" y="38"/>
                </a:lnTo>
                <a:lnTo>
                  <a:pt x="278" y="50"/>
                </a:lnTo>
                <a:lnTo>
                  <a:pt x="298" y="66"/>
                </a:lnTo>
                <a:lnTo>
                  <a:pt x="314" y="86"/>
                </a:lnTo>
                <a:lnTo>
                  <a:pt x="328" y="108"/>
                </a:lnTo>
                <a:lnTo>
                  <a:pt x="340" y="132"/>
                </a:lnTo>
                <a:lnTo>
                  <a:pt x="340" y="132"/>
                </a:lnTo>
                <a:lnTo>
                  <a:pt x="342" y="136"/>
                </a:lnTo>
                <a:lnTo>
                  <a:pt x="344" y="138"/>
                </a:lnTo>
                <a:lnTo>
                  <a:pt x="348" y="138"/>
                </a:lnTo>
                <a:lnTo>
                  <a:pt x="352" y="138"/>
                </a:lnTo>
                <a:lnTo>
                  <a:pt x="352" y="138"/>
                </a:lnTo>
                <a:lnTo>
                  <a:pt x="356" y="136"/>
                </a:lnTo>
                <a:lnTo>
                  <a:pt x="358" y="132"/>
                </a:lnTo>
                <a:lnTo>
                  <a:pt x="360" y="128"/>
                </a:lnTo>
                <a:lnTo>
                  <a:pt x="358" y="124"/>
                </a:lnTo>
                <a:lnTo>
                  <a:pt x="358" y="124"/>
                </a:lnTo>
                <a:close/>
                <a:moveTo>
                  <a:pt x="272" y="280"/>
                </a:moveTo>
                <a:lnTo>
                  <a:pt x="272" y="280"/>
                </a:lnTo>
                <a:lnTo>
                  <a:pt x="268" y="276"/>
                </a:lnTo>
                <a:lnTo>
                  <a:pt x="262" y="274"/>
                </a:lnTo>
                <a:lnTo>
                  <a:pt x="190" y="274"/>
                </a:lnTo>
                <a:lnTo>
                  <a:pt x="190" y="214"/>
                </a:lnTo>
                <a:lnTo>
                  <a:pt x="190" y="214"/>
                </a:lnTo>
                <a:lnTo>
                  <a:pt x="196" y="210"/>
                </a:lnTo>
                <a:lnTo>
                  <a:pt x="202" y="204"/>
                </a:lnTo>
                <a:lnTo>
                  <a:pt x="204" y="198"/>
                </a:lnTo>
                <a:lnTo>
                  <a:pt x="206" y="190"/>
                </a:lnTo>
                <a:lnTo>
                  <a:pt x="206" y="190"/>
                </a:lnTo>
                <a:lnTo>
                  <a:pt x="204" y="180"/>
                </a:lnTo>
                <a:lnTo>
                  <a:pt x="198" y="172"/>
                </a:lnTo>
                <a:lnTo>
                  <a:pt x="190" y="166"/>
                </a:lnTo>
                <a:lnTo>
                  <a:pt x="180" y="164"/>
                </a:lnTo>
                <a:lnTo>
                  <a:pt x="180" y="164"/>
                </a:lnTo>
                <a:lnTo>
                  <a:pt x="170" y="166"/>
                </a:lnTo>
                <a:lnTo>
                  <a:pt x="162" y="172"/>
                </a:lnTo>
                <a:lnTo>
                  <a:pt x="156" y="180"/>
                </a:lnTo>
                <a:lnTo>
                  <a:pt x="154" y="190"/>
                </a:lnTo>
                <a:lnTo>
                  <a:pt x="154" y="190"/>
                </a:lnTo>
                <a:lnTo>
                  <a:pt x="156" y="198"/>
                </a:lnTo>
                <a:lnTo>
                  <a:pt x="158" y="204"/>
                </a:lnTo>
                <a:lnTo>
                  <a:pt x="164" y="210"/>
                </a:lnTo>
                <a:lnTo>
                  <a:pt x="170" y="214"/>
                </a:lnTo>
                <a:lnTo>
                  <a:pt x="170" y="274"/>
                </a:lnTo>
                <a:lnTo>
                  <a:pt x="98" y="274"/>
                </a:lnTo>
                <a:lnTo>
                  <a:pt x="98" y="274"/>
                </a:lnTo>
                <a:lnTo>
                  <a:pt x="92" y="276"/>
                </a:lnTo>
                <a:lnTo>
                  <a:pt x="88" y="280"/>
                </a:lnTo>
                <a:lnTo>
                  <a:pt x="74" y="328"/>
                </a:lnTo>
                <a:lnTo>
                  <a:pt x="74" y="328"/>
                </a:lnTo>
                <a:lnTo>
                  <a:pt x="74" y="334"/>
                </a:lnTo>
                <a:lnTo>
                  <a:pt x="76" y="338"/>
                </a:lnTo>
                <a:lnTo>
                  <a:pt x="76" y="338"/>
                </a:lnTo>
                <a:lnTo>
                  <a:pt x="78" y="340"/>
                </a:lnTo>
                <a:lnTo>
                  <a:pt x="84" y="342"/>
                </a:lnTo>
                <a:lnTo>
                  <a:pt x="276" y="342"/>
                </a:lnTo>
                <a:lnTo>
                  <a:pt x="276" y="342"/>
                </a:lnTo>
                <a:lnTo>
                  <a:pt x="282" y="340"/>
                </a:lnTo>
                <a:lnTo>
                  <a:pt x="284" y="338"/>
                </a:lnTo>
                <a:lnTo>
                  <a:pt x="284" y="338"/>
                </a:lnTo>
                <a:lnTo>
                  <a:pt x="286" y="334"/>
                </a:lnTo>
                <a:lnTo>
                  <a:pt x="286" y="328"/>
                </a:lnTo>
                <a:lnTo>
                  <a:pt x="272" y="280"/>
                </a:lnTo>
                <a:close/>
              </a:path>
            </a:pathLst>
          </a:custGeom>
          <a:solidFill>
            <a:srgbClr val="0F6FC6"/>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49" name="Triángulo isósceles 48"/>
          <p:cNvSpPr/>
          <p:nvPr/>
        </p:nvSpPr>
        <p:spPr>
          <a:xfrm rot="16200000" flipH="1" flipV="1">
            <a:off x="1516680" y="4041306"/>
            <a:ext cx="3307110" cy="7678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09206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034" name="Diapositiva de think-cell" r:id="rId4" imgW="384" imgH="384" progId="TCLayout.ActiveDocument.1">
                  <p:embed/>
                </p:oleObj>
              </mc:Choice>
              <mc:Fallback>
                <p:oleObj name="Diapositiva de think-cell" r:id="rId4" imgW="384" imgH="384" progId="TCLayout.ActiveDocument.1">
                  <p:embed/>
                  <p:pic>
                    <p:nvPicPr>
                      <p:cNvPr id="5" name="Objeto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Marcador de número de diapositiva 3"/>
          <p:cNvSpPr>
            <a:spLocks noGrp="1"/>
          </p:cNvSpPr>
          <p:nvPr>
            <p:ph type="sldNum" sz="quarter" idx="12"/>
          </p:nvPr>
        </p:nvSpPr>
        <p:spPr/>
        <p:txBody>
          <a:bodyPr/>
          <a:lstStyle/>
          <a:p>
            <a:fld id="{BCECDAE5-3B81-401B-AAD2-D1C88E068655}" type="slidenum">
              <a:rPr lang="en-GB" smtClean="0"/>
              <a:pPr/>
              <a:t>9</a:t>
            </a:fld>
            <a:endParaRPr lang="en-GB" dirty="0"/>
          </a:p>
        </p:txBody>
      </p:sp>
      <p:cxnSp>
        <p:nvCxnSpPr>
          <p:cNvPr id="3" name="Conector recto de flecha 2"/>
          <p:cNvCxnSpPr/>
          <p:nvPr/>
        </p:nvCxnSpPr>
        <p:spPr>
          <a:xfrm flipV="1">
            <a:off x="4275342" y="1408232"/>
            <a:ext cx="1810" cy="3028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4" name="Conector recto de flecha 123"/>
          <p:cNvCxnSpPr/>
          <p:nvPr/>
        </p:nvCxnSpPr>
        <p:spPr>
          <a:xfrm flipH="1">
            <a:off x="1375028" y="4297640"/>
            <a:ext cx="2866264" cy="2084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3979663" y="1753071"/>
            <a:ext cx="798745" cy="323165"/>
          </a:xfrm>
          <a:prstGeom prst="rect">
            <a:avLst/>
          </a:prstGeom>
          <a:noFill/>
        </p:spPr>
        <p:txBody>
          <a:bodyPr wrap="none" rtlCol="0">
            <a:spAutoFit/>
            <a:scene3d>
              <a:camera prst="orthographicFront">
                <a:rot lat="20999999" lon="0" rev="5400000"/>
              </a:camera>
              <a:lightRig rig="threePt" dir="t"/>
            </a:scene3d>
          </a:bodyPr>
          <a:lstStyle/>
          <a:p>
            <a:r>
              <a:rPr lang="en-GB" sz="1500" dirty="0" smtClean="0">
                <a:solidFill>
                  <a:schemeClr val="accent1">
                    <a:lumMod val="50000"/>
                  </a:schemeClr>
                </a:solidFill>
                <a:latin typeface="+mj-lt"/>
                <a:cs typeface="Arial" panose="020B0604020202020204" pitchFamily="34" charset="0"/>
              </a:rPr>
              <a:t>product</a:t>
            </a:r>
            <a:endParaRPr lang="en-GB" sz="1500" dirty="0">
              <a:solidFill>
                <a:schemeClr val="accent1">
                  <a:lumMod val="50000"/>
                </a:schemeClr>
              </a:solidFill>
              <a:latin typeface="+mj-lt"/>
              <a:cs typeface="Arial" panose="020B0604020202020204" pitchFamily="34" charset="0"/>
            </a:endParaRPr>
          </a:p>
        </p:txBody>
      </p:sp>
      <p:grpSp>
        <p:nvGrpSpPr>
          <p:cNvPr id="16" name="Grupo 15"/>
          <p:cNvGrpSpPr/>
          <p:nvPr/>
        </p:nvGrpSpPr>
        <p:grpSpPr>
          <a:xfrm>
            <a:off x="5719886" y="2439013"/>
            <a:ext cx="1169885" cy="468000"/>
            <a:chOff x="5893237" y="1540112"/>
            <a:chExt cx="1286873" cy="468000"/>
          </a:xfrm>
        </p:grpSpPr>
        <p:sp>
          <p:nvSpPr>
            <p:cNvPr id="129" name="Rectángulo redondeado 128"/>
            <p:cNvSpPr>
              <a:spLocks/>
            </p:cNvSpPr>
            <p:nvPr/>
          </p:nvSpPr>
          <p:spPr>
            <a:xfrm>
              <a:off x="5952290" y="1540112"/>
              <a:ext cx="1152000" cy="468000"/>
            </a:xfrm>
            <a:prstGeom prst="roundRect">
              <a:avLst>
                <a:gd name="adj" fmla="val 38507"/>
              </a:avLst>
            </a:prstGeom>
            <a:no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GB" sz="1100" dirty="0">
                <a:solidFill>
                  <a:schemeClr val="accent1">
                    <a:lumMod val="50000"/>
                  </a:schemeClr>
                </a:solidFill>
                <a:latin typeface="+mj-lt"/>
                <a:cs typeface="Arial" panose="020B0604020202020204" pitchFamily="34" charset="0"/>
              </a:endParaRPr>
            </a:p>
          </p:txBody>
        </p:sp>
        <p:sp>
          <p:nvSpPr>
            <p:cNvPr id="7" name="CuadroTexto 6"/>
            <p:cNvSpPr txBox="1"/>
            <p:nvPr/>
          </p:nvSpPr>
          <p:spPr>
            <a:xfrm>
              <a:off x="5893237" y="1563259"/>
              <a:ext cx="1286873" cy="430887"/>
            </a:xfrm>
            <a:prstGeom prst="rect">
              <a:avLst/>
            </a:prstGeom>
            <a:noFill/>
          </p:spPr>
          <p:txBody>
            <a:bodyPr wrap="square" rtlCol="0">
              <a:spAutoFit/>
            </a:bodyPr>
            <a:lstStyle/>
            <a:p>
              <a:pPr algn="ctr"/>
              <a:r>
                <a:rPr lang="en-GB" sz="1100" cap="small" dirty="0" smtClean="0">
                  <a:solidFill>
                    <a:schemeClr val="accent1">
                      <a:lumMod val="50000"/>
                    </a:schemeClr>
                  </a:solidFill>
                  <a:latin typeface="+mj-lt"/>
                  <a:cs typeface="Arial" panose="020B0604020202020204" pitchFamily="34" charset="0"/>
                </a:rPr>
                <a:t>Intelligent fabrics</a:t>
              </a:r>
              <a:endParaRPr lang="en-GB" sz="1100" cap="small" dirty="0">
                <a:solidFill>
                  <a:schemeClr val="accent1">
                    <a:lumMod val="50000"/>
                  </a:schemeClr>
                </a:solidFill>
                <a:latin typeface="+mj-lt"/>
                <a:cs typeface="Arial" panose="020B0604020202020204" pitchFamily="34" charset="0"/>
              </a:endParaRPr>
            </a:p>
          </p:txBody>
        </p:sp>
      </p:grpSp>
      <p:sp>
        <p:nvSpPr>
          <p:cNvPr id="27" name="1 Título"/>
          <p:cNvSpPr txBox="1">
            <a:spLocks/>
          </p:cNvSpPr>
          <p:nvPr/>
        </p:nvSpPr>
        <p:spPr>
          <a:xfrm>
            <a:off x="3203848" y="397113"/>
            <a:ext cx="5904656" cy="1015663"/>
          </a:xfrm>
          <a:prstGeom prst="rect">
            <a:avLst/>
          </a:prstGeom>
        </p:spPr>
        <p:txBody>
          <a:bodyPr vert="horz" wrap="square" lIns="0" rIns="0" bIns="0" anchor="b">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100" b="1" dirty="0" smtClean="0">
                <a:solidFill>
                  <a:srgbClr val="0070C0"/>
                </a:solidFill>
                <a:ea typeface="+mn-ea"/>
                <a:cs typeface="+mn-cs"/>
              </a:rPr>
              <a:t>Industry 4.0 impacts on products, processes and business models and turns around a user with new priorities and tools</a:t>
            </a:r>
            <a:endParaRPr lang="en-GB" sz="2100" b="1" dirty="0">
              <a:solidFill>
                <a:srgbClr val="0070C0"/>
              </a:solidFill>
              <a:ea typeface="+mn-ea"/>
              <a:cs typeface="+mn-cs"/>
            </a:endParaRPr>
          </a:p>
        </p:txBody>
      </p:sp>
      <p:pic>
        <p:nvPicPr>
          <p:cNvPr id="31" name="Picture 8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115683">
            <a:off x="6873323" y="5183398"/>
            <a:ext cx="1442065"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0" name="Picture 32" descr="Resultado de imagen de car sharing"/>
          <p:cNvPicPr>
            <a:picLocks noChangeAspect="1" noChangeArrowheads="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6907" b="8224"/>
          <a:stretch/>
        </p:blipFill>
        <p:spPr bwMode="auto">
          <a:xfrm>
            <a:off x="1086842" y="3861048"/>
            <a:ext cx="1765984" cy="899858"/>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458560" y="4675409"/>
            <a:ext cx="2178242" cy="646331"/>
          </a:xfrm>
          <a:prstGeom prst="rect">
            <a:avLst/>
          </a:prstGeom>
          <a:noFill/>
        </p:spPr>
        <p:txBody>
          <a:bodyPr wrap="square" rtlCol="0">
            <a:spAutoFit/>
          </a:bodyPr>
          <a:lstStyle/>
          <a:p>
            <a:r>
              <a:rPr lang="en-GB" sz="1200" dirty="0" smtClean="0">
                <a:solidFill>
                  <a:schemeClr val="accent1">
                    <a:lumMod val="50000"/>
                  </a:schemeClr>
                </a:solidFill>
                <a:latin typeface="+mj-lt"/>
                <a:cs typeface="Arial" panose="020B0604020202020204" pitchFamily="34" charset="0"/>
              </a:rPr>
              <a:t>The Internet of Things allows to move from a model purchase to another one based on use</a:t>
            </a:r>
            <a:endParaRPr lang="en-GB" sz="1200" dirty="0">
              <a:solidFill>
                <a:schemeClr val="accent1">
                  <a:lumMod val="50000"/>
                </a:schemeClr>
              </a:solidFill>
              <a:latin typeface="+mj-lt"/>
              <a:cs typeface="Arial" panose="020B0604020202020204" pitchFamily="34" charset="0"/>
            </a:endParaRPr>
          </a:p>
        </p:txBody>
      </p:sp>
      <p:sp>
        <p:nvSpPr>
          <p:cNvPr id="35" name="CuadroTexto 34"/>
          <p:cNvSpPr txBox="1"/>
          <p:nvPr/>
        </p:nvSpPr>
        <p:spPr>
          <a:xfrm>
            <a:off x="5731723" y="3030051"/>
            <a:ext cx="2178242" cy="646331"/>
          </a:xfrm>
          <a:prstGeom prst="rect">
            <a:avLst/>
          </a:prstGeom>
          <a:noFill/>
        </p:spPr>
        <p:txBody>
          <a:bodyPr wrap="square" rtlCol="0">
            <a:spAutoFit/>
          </a:bodyPr>
          <a:lstStyle/>
          <a:p>
            <a:r>
              <a:rPr lang="en-GB" sz="1200" dirty="0" smtClean="0">
                <a:solidFill>
                  <a:schemeClr val="accent1">
                    <a:lumMod val="50000"/>
                  </a:schemeClr>
                </a:solidFill>
                <a:latin typeface="+mj-lt"/>
                <a:cs typeface="Arial" panose="020B0604020202020204" pitchFamily="34" charset="0"/>
              </a:rPr>
              <a:t>The incorporations of sensors allows for fitting clothing with new functionalities</a:t>
            </a:r>
            <a:endParaRPr lang="en-GB" sz="1200" dirty="0">
              <a:solidFill>
                <a:schemeClr val="accent1">
                  <a:lumMod val="50000"/>
                </a:schemeClr>
              </a:solidFill>
              <a:latin typeface="+mj-lt"/>
              <a:cs typeface="Arial" panose="020B0604020202020204" pitchFamily="34" charset="0"/>
            </a:endParaRPr>
          </a:p>
        </p:txBody>
      </p:sp>
      <p:sp>
        <p:nvSpPr>
          <p:cNvPr id="36" name="CuadroTexto 35"/>
          <p:cNvSpPr txBox="1"/>
          <p:nvPr/>
        </p:nvSpPr>
        <p:spPr>
          <a:xfrm>
            <a:off x="6046956" y="5857292"/>
            <a:ext cx="2178242" cy="646331"/>
          </a:xfrm>
          <a:prstGeom prst="rect">
            <a:avLst/>
          </a:prstGeom>
          <a:noFill/>
        </p:spPr>
        <p:txBody>
          <a:bodyPr wrap="square" rtlCol="0">
            <a:spAutoFit/>
          </a:bodyPr>
          <a:lstStyle/>
          <a:p>
            <a:r>
              <a:rPr lang="en-GB" sz="1200" dirty="0" smtClean="0">
                <a:solidFill>
                  <a:schemeClr val="accent1">
                    <a:lumMod val="50000"/>
                  </a:schemeClr>
                </a:solidFill>
                <a:latin typeface="+mj-lt"/>
                <a:cs typeface="Arial" panose="020B0604020202020204" pitchFamily="34" charset="0"/>
              </a:rPr>
              <a:t>3D printing speeds up design and prototyping and reduces the time-to-market</a:t>
            </a:r>
            <a:endParaRPr lang="en-GB" sz="1200" dirty="0">
              <a:solidFill>
                <a:schemeClr val="accent1">
                  <a:lumMod val="50000"/>
                </a:schemeClr>
              </a:solidFill>
              <a:latin typeface="+mj-lt"/>
              <a:cs typeface="Arial" panose="020B0604020202020204" pitchFamily="34" charset="0"/>
            </a:endParaRPr>
          </a:p>
        </p:txBody>
      </p:sp>
      <p:grpSp>
        <p:nvGrpSpPr>
          <p:cNvPr id="15" name="Grupo 14"/>
          <p:cNvGrpSpPr/>
          <p:nvPr/>
        </p:nvGrpSpPr>
        <p:grpSpPr>
          <a:xfrm>
            <a:off x="95063" y="4004274"/>
            <a:ext cx="957563" cy="503077"/>
            <a:chOff x="183400" y="3483861"/>
            <a:chExt cx="957563" cy="503077"/>
          </a:xfrm>
        </p:grpSpPr>
        <p:sp>
          <p:nvSpPr>
            <p:cNvPr id="162" name="CuadroTexto 161"/>
            <p:cNvSpPr txBox="1"/>
            <p:nvPr/>
          </p:nvSpPr>
          <p:spPr>
            <a:xfrm>
              <a:off x="184372" y="3483861"/>
              <a:ext cx="923786" cy="276999"/>
            </a:xfrm>
            <a:prstGeom prst="rect">
              <a:avLst/>
            </a:prstGeom>
            <a:noFill/>
          </p:spPr>
          <p:txBody>
            <a:bodyPr wrap="square" rtlCol="0">
              <a:spAutoFit/>
            </a:bodyPr>
            <a:lstStyle/>
            <a:p>
              <a:pPr algn="ctr"/>
              <a:r>
                <a:rPr lang="en-GB" sz="1200" cap="small" dirty="0" smtClean="0">
                  <a:solidFill>
                    <a:schemeClr val="accent1">
                      <a:lumMod val="50000"/>
                    </a:schemeClr>
                  </a:solidFill>
                  <a:latin typeface="+mj-lt"/>
                  <a:cs typeface="Arial" panose="020B0604020202020204" pitchFamily="34" charset="0"/>
                </a:rPr>
                <a:t>Car Sharing</a:t>
              </a:r>
              <a:endParaRPr lang="en-GB" sz="1200" cap="small" dirty="0">
                <a:solidFill>
                  <a:schemeClr val="accent1">
                    <a:lumMod val="50000"/>
                  </a:schemeClr>
                </a:solidFill>
                <a:latin typeface="+mj-lt"/>
                <a:cs typeface="Arial" panose="020B0604020202020204" pitchFamily="34" charset="0"/>
              </a:endParaRPr>
            </a:p>
          </p:txBody>
        </p:sp>
        <p:sp>
          <p:nvSpPr>
            <p:cNvPr id="28" name="Rectángulo redondeado 27"/>
            <p:cNvSpPr>
              <a:spLocks/>
            </p:cNvSpPr>
            <p:nvPr/>
          </p:nvSpPr>
          <p:spPr>
            <a:xfrm>
              <a:off x="183400" y="3518938"/>
              <a:ext cx="957563" cy="468000"/>
            </a:xfrm>
            <a:prstGeom prst="roundRect">
              <a:avLst>
                <a:gd name="adj" fmla="val 42418"/>
              </a:avLst>
            </a:prstGeom>
            <a:no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GB" sz="1100" dirty="0">
                <a:solidFill>
                  <a:schemeClr val="accent1">
                    <a:lumMod val="50000"/>
                  </a:schemeClr>
                </a:solidFill>
                <a:latin typeface="+mj-lt"/>
                <a:cs typeface="Arial" panose="020B0604020202020204" pitchFamily="34" charset="0"/>
              </a:endParaRPr>
            </a:p>
          </p:txBody>
        </p:sp>
      </p:grpSp>
      <p:grpSp>
        <p:nvGrpSpPr>
          <p:cNvPr id="17" name="Grupo 16"/>
          <p:cNvGrpSpPr/>
          <p:nvPr/>
        </p:nvGrpSpPr>
        <p:grpSpPr>
          <a:xfrm>
            <a:off x="5686916" y="5259958"/>
            <a:ext cx="1075783" cy="468000"/>
            <a:chOff x="5618502" y="5553288"/>
            <a:chExt cx="1075783" cy="468000"/>
          </a:xfrm>
        </p:grpSpPr>
        <p:sp>
          <p:nvSpPr>
            <p:cNvPr id="163" name="CuadroTexto 162"/>
            <p:cNvSpPr txBox="1"/>
            <p:nvPr/>
          </p:nvSpPr>
          <p:spPr>
            <a:xfrm>
              <a:off x="5618502" y="5563136"/>
              <a:ext cx="1069671" cy="276999"/>
            </a:xfrm>
            <a:prstGeom prst="rect">
              <a:avLst/>
            </a:prstGeom>
            <a:noFill/>
          </p:spPr>
          <p:txBody>
            <a:bodyPr wrap="square" rtlCol="0">
              <a:spAutoFit/>
            </a:bodyPr>
            <a:lstStyle/>
            <a:p>
              <a:pPr algn="ctr"/>
              <a:r>
                <a:rPr lang="en-GB" sz="1200" cap="small" dirty="0" smtClean="0">
                  <a:solidFill>
                    <a:schemeClr val="accent1">
                      <a:lumMod val="50000"/>
                    </a:schemeClr>
                  </a:solidFill>
                  <a:latin typeface="+mj-lt"/>
                  <a:cs typeface="Arial" panose="020B0604020202020204" pitchFamily="34" charset="0"/>
                </a:rPr>
                <a:t>3D printing</a:t>
              </a:r>
              <a:endParaRPr lang="en-GB" sz="1200" cap="small" dirty="0">
                <a:solidFill>
                  <a:schemeClr val="accent1">
                    <a:lumMod val="50000"/>
                  </a:schemeClr>
                </a:solidFill>
                <a:latin typeface="+mj-lt"/>
                <a:cs typeface="Arial" panose="020B0604020202020204" pitchFamily="34" charset="0"/>
              </a:endParaRPr>
            </a:p>
          </p:txBody>
        </p:sp>
        <p:sp>
          <p:nvSpPr>
            <p:cNvPr id="30" name="Rectángulo redondeado 29"/>
            <p:cNvSpPr>
              <a:spLocks/>
            </p:cNvSpPr>
            <p:nvPr/>
          </p:nvSpPr>
          <p:spPr>
            <a:xfrm>
              <a:off x="5647012" y="5553288"/>
              <a:ext cx="1047273" cy="468000"/>
            </a:xfrm>
            <a:prstGeom prst="roundRect">
              <a:avLst>
                <a:gd name="adj" fmla="val 31323"/>
              </a:avLst>
            </a:prstGeom>
            <a:noFill/>
            <a:ln w="952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GB" sz="1100" dirty="0">
                <a:solidFill>
                  <a:schemeClr val="accent1">
                    <a:lumMod val="50000"/>
                  </a:schemeClr>
                </a:solidFill>
                <a:latin typeface="+mj-lt"/>
                <a:cs typeface="Arial" panose="020B0604020202020204" pitchFamily="34" charset="0"/>
              </a:endParaRPr>
            </a:p>
          </p:txBody>
        </p:sp>
      </p:grpSp>
      <p:sp>
        <p:nvSpPr>
          <p:cNvPr id="127" name="CuadroTexto 126"/>
          <p:cNvSpPr txBox="1"/>
          <p:nvPr/>
        </p:nvSpPr>
        <p:spPr>
          <a:xfrm>
            <a:off x="1223772" y="5569495"/>
            <a:ext cx="1398140" cy="323165"/>
          </a:xfrm>
          <a:prstGeom prst="rect">
            <a:avLst/>
          </a:prstGeom>
          <a:noFill/>
        </p:spPr>
        <p:txBody>
          <a:bodyPr wrap="none" rtlCol="0">
            <a:spAutoFit/>
            <a:scene3d>
              <a:camera prst="orthographicFront">
                <a:rot lat="20999999" lon="0" rev="2160000"/>
              </a:camera>
              <a:lightRig rig="threePt" dir="t"/>
            </a:scene3d>
          </a:bodyPr>
          <a:lstStyle/>
          <a:p>
            <a:r>
              <a:rPr lang="en-GB" sz="1500" dirty="0" smtClean="0">
                <a:solidFill>
                  <a:schemeClr val="accent1">
                    <a:lumMod val="50000"/>
                  </a:schemeClr>
                </a:solidFill>
                <a:latin typeface="+mj-lt"/>
                <a:cs typeface="Arial" panose="020B0604020202020204" pitchFamily="34" charset="0"/>
              </a:rPr>
              <a:t>Business model</a:t>
            </a:r>
            <a:endParaRPr lang="en-GB" sz="1500" dirty="0">
              <a:solidFill>
                <a:schemeClr val="accent1">
                  <a:lumMod val="50000"/>
                </a:schemeClr>
              </a:solidFill>
              <a:latin typeface="+mj-lt"/>
              <a:cs typeface="Arial" panose="020B0604020202020204" pitchFamily="34" charset="0"/>
            </a:endParaRPr>
          </a:p>
        </p:txBody>
      </p:sp>
      <p:cxnSp>
        <p:nvCxnSpPr>
          <p:cNvPr id="123" name="Conector recto de flecha 122"/>
          <p:cNvCxnSpPr/>
          <p:nvPr/>
        </p:nvCxnSpPr>
        <p:spPr>
          <a:xfrm>
            <a:off x="4419358" y="4149080"/>
            <a:ext cx="383539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CuadroTexto 125"/>
          <p:cNvSpPr txBox="1"/>
          <p:nvPr/>
        </p:nvSpPr>
        <p:spPr>
          <a:xfrm>
            <a:off x="7380312" y="4149080"/>
            <a:ext cx="779509" cy="323165"/>
          </a:xfrm>
          <a:prstGeom prst="rect">
            <a:avLst/>
          </a:prstGeom>
          <a:noFill/>
        </p:spPr>
        <p:txBody>
          <a:bodyPr wrap="none" rtlCol="0">
            <a:spAutoFit/>
            <a:scene3d>
              <a:camera prst="orthographicFront">
                <a:rot lat="20999999" lon="0" rev="0"/>
              </a:camera>
              <a:lightRig rig="threePt" dir="t"/>
            </a:scene3d>
          </a:bodyPr>
          <a:lstStyle/>
          <a:p>
            <a:r>
              <a:rPr lang="en-GB" sz="1500" dirty="0" smtClean="0">
                <a:solidFill>
                  <a:schemeClr val="accent1">
                    <a:lumMod val="50000"/>
                  </a:schemeClr>
                </a:solidFill>
                <a:latin typeface="+mj-lt"/>
                <a:cs typeface="Arial" panose="020B0604020202020204" pitchFamily="34" charset="0"/>
              </a:rPr>
              <a:t>process</a:t>
            </a:r>
            <a:endParaRPr lang="en-GB" sz="1500" dirty="0">
              <a:solidFill>
                <a:schemeClr val="accent1">
                  <a:lumMod val="50000"/>
                </a:schemeClr>
              </a:solidFill>
              <a:latin typeface="+mj-lt"/>
              <a:cs typeface="Arial" panose="020B0604020202020204" pitchFamily="34" charset="0"/>
            </a:endParaRPr>
          </a:p>
        </p:txBody>
      </p:sp>
      <p:sp>
        <p:nvSpPr>
          <p:cNvPr id="41" name="CuadroTexto 40"/>
          <p:cNvSpPr txBox="1"/>
          <p:nvPr/>
        </p:nvSpPr>
        <p:spPr>
          <a:xfrm>
            <a:off x="5508104" y="1523102"/>
            <a:ext cx="1273773" cy="584775"/>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Intelligent products</a:t>
            </a:r>
          </a:p>
        </p:txBody>
      </p:sp>
      <p:sp>
        <p:nvSpPr>
          <p:cNvPr id="43" name="CuadroTexto 42"/>
          <p:cNvSpPr txBox="1"/>
          <p:nvPr/>
        </p:nvSpPr>
        <p:spPr>
          <a:xfrm>
            <a:off x="44461" y="3212976"/>
            <a:ext cx="1365718" cy="584775"/>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From product to platform</a:t>
            </a:r>
          </a:p>
        </p:txBody>
      </p:sp>
      <p:sp>
        <p:nvSpPr>
          <p:cNvPr id="44" name="CuadroTexto 43"/>
          <p:cNvSpPr txBox="1"/>
          <p:nvPr/>
        </p:nvSpPr>
        <p:spPr>
          <a:xfrm>
            <a:off x="1593528" y="3059462"/>
            <a:ext cx="1321441" cy="830997"/>
          </a:xfrm>
          <a:prstGeom prst="rect">
            <a:avLst/>
          </a:prstGeom>
          <a:noFill/>
        </p:spPr>
        <p:txBody>
          <a:bodyPr wrap="square" rtlCol="0">
            <a:spAutoFit/>
          </a:bodyPr>
          <a:lstStyle/>
          <a:p>
            <a:pPr algn="ctr"/>
            <a:r>
              <a:rPr lang="en-GB" sz="1600" b="1" spc="-40" dirty="0" smtClean="0">
                <a:solidFill>
                  <a:schemeClr val="accent1">
                    <a:lumMod val="50000"/>
                  </a:schemeClr>
                </a:solidFill>
                <a:latin typeface="+mj-lt"/>
                <a:cs typeface="Arial" panose="020B0604020202020204" pitchFamily="34" charset="0"/>
              </a:rPr>
              <a:t>From ownership to use</a:t>
            </a:r>
          </a:p>
        </p:txBody>
      </p:sp>
      <p:sp>
        <p:nvSpPr>
          <p:cNvPr id="19" name="Rectángulo 18"/>
          <p:cNvSpPr/>
          <p:nvPr/>
        </p:nvSpPr>
        <p:spPr>
          <a:xfrm>
            <a:off x="1293350" y="3315761"/>
            <a:ext cx="407295" cy="461665"/>
          </a:xfrm>
          <a:prstGeom prst="rect">
            <a:avLst/>
          </a:prstGeom>
          <a:noFill/>
        </p:spPr>
        <p:txBody>
          <a:bodyPr wrap="square" lIns="91440" tIns="45720" rIns="91440" bIns="45720" anchor="ctr">
            <a:spAutoFit/>
          </a:bodyPr>
          <a:lstStyle/>
          <a:p>
            <a:pPr algn="ctr"/>
            <a:r>
              <a:rPr lang="en-GB" sz="2400" b="0" cap="none" spc="0" dirty="0" smtClean="0">
                <a:ln w="0"/>
                <a:solidFill>
                  <a:srgbClr val="083763"/>
                </a:solidFill>
                <a:effectLst>
                  <a:outerShdw blurRad="38100" dist="19050" dir="2700000" algn="tl" rotWithShape="0">
                    <a:schemeClr val="dk1">
                      <a:alpha val="40000"/>
                    </a:schemeClr>
                  </a:outerShdw>
                </a:effectLst>
                <a:latin typeface="+mj-lt"/>
              </a:rPr>
              <a:t>&amp;</a:t>
            </a:r>
            <a:endParaRPr lang="en-GB" sz="2400" b="0" cap="none" spc="0" dirty="0">
              <a:ln w="0"/>
              <a:solidFill>
                <a:srgbClr val="083763"/>
              </a:solidFill>
              <a:effectLst>
                <a:outerShdw blurRad="38100" dist="19050" dir="2700000" algn="tl" rotWithShape="0">
                  <a:schemeClr val="dk1">
                    <a:alpha val="40000"/>
                  </a:schemeClr>
                </a:outerShdw>
              </a:effectLst>
              <a:latin typeface="+mj-lt"/>
            </a:endParaRPr>
          </a:p>
        </p:txBody>
      </p:sp>
      <p:sp>
        <p:nvSpPr>
          <p:cNvPr id="46" name="CuadroTexto 45"/>
          <p:cNvSpPr txBox="1"/>
          <p:nvPr/>
        </p:nvSpPr>
        <p:spPr>
          <a:xfrm>
            <a:off x="7020272" y="1630824"/>
            <a:ext cx="1273773"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Platforms</a:t>
            </a:r>
            <a:endParaRPr lang="en-GB" sz="1600" b="1" dirty="0">
              <a:solidFill>
                <a:schemeClr val="accent1">
                  <a:lumMod val="50000"/>
                </a:schemeClr>
              </a:solidFill>
              <a:latin typeface="+mj-lt"/>
              <a:cs typeface="Arial" panose="020B0604020202020204" pitchFamily="34" charset="0"/>
            </a:endParaRPr>
          </a:p>
        </p:txBody>
      </p:sp>
      <p:sp>
        <p:nvSpPr>
          <p:cNvPr id="47" name="Rectángulo 46"/>
          <p:cNvSpPr/>
          <p:nvPr/>
        </p:nvSpPr>
        <p:spPr>
          <a:xfrm>
            <a:off x="6669233" y="1601504"/>
            <a:ext cx="407295" cy="461665"/>
          </a:xfrm>
          <a:prstGeom prst="rect">
            <a:avLst/>
          </a:prstGeom>
          <a:noFill/>
        </p:spPr>
        <p:txBody>
          <a:bodyPr wrap="square" lIns="91440" tIns="45720" rIns="91440" bIns="45720" anchor="ctr">
            <a:spAutoFit/>
          </a:bodyPr>
          <a:lstStyle/>
          <a:p>
            <a:pPr algn="ctr"/>
            <a:r>
              <a:rPr lang="en-GB" sz="2400" b="0" cap="none" spc="0" dirty="0" smtClean="0">
                <a:ln w="0"/>
                <a:solidFill>
                  <a:srgbClr val="083763"/>
                </a:solidFill>
                <a:effectLst>
                  <a:outerShdw blurRad="38100" dist="19050" dir="2700000" algn="tl" rotWithShape="0">
                    <a:schemeClr val="dk1">
                      <a:alpha val="40000"/>
                    </a:schemeClr>
                  </a:outerShdw>
                </a:effectLst>
                <a:latin typeface="+mj-lt"/>
              </a:rPr>
              <a:t>&amp;</a:t>
            </a:r>
            <a:endParaRPr lang="en-GB" sz="2400" b="0" cap="none" spc="0" dirty="0">
              <a:ln w="0"/>
              <a:solidFill>
                <a:srgbClr val="083763"/>
              </a:solidFill>
              <a:effectLst>
                <a:outerShdw blurRad="38100" dist="19050" dir="2700000" algn="tl" rotWithShape="0">
                  <a:schemeClr val="dk1">
                    <a:alpha val="40000"/>
                  </a:schemeClr>
                </a:outerShdw>
              </a:effectLst>
              <a:latin typeface="+mj-lt"/>
            </a:endParaRPr>
          </a:p>
        </p:txBody>
      </p:sp>
      <p:cxnSp>
        <p:nvCxnSpPr>
          <p:cNvPr id="21" name="Conector recto 20"/>
          <p:cNvCxnSpPr/>
          <p:nvPr/>
        </p:nvCxnSpPr>
        <p:spPr>
          <a:xfrm>
            <a:off x="188477" y="3817556"/>
            <a:ext cx="26642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a:off x="5652890" y="2093947"/>
            <a:ext cx="256033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CuadroTexto 50"/>
          <p:cNvSpPr txBox="1"/>
          <p:nvPr/>
        </p:nvSpPr>
        <p:spPr>
          <a:xfrm>
            <a:off x="5654554" y="4453169"/>
            <a:ext cx="1365718"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Quickness</a:t>
            </a:r>
          </a:p>
        </p:txBody>
      </p:sp>
      <p:sp>
        <p:nvSpPr>
          <p:cNvPr id="52" name="CuadroTexto 51"/>
          <p:cNvSpPr txBox="1"/>
          <p:nvPr/>
        </p:nvSpPr>
        <p:spPr>
          <a:xfrm>
            <a:off x="6299226" y="4748874"/>
            <a:ext cx="1321441" cy="338554"/>
          </a:xfrm>
          <a:prstGeom prst="rect">
            <a:avLst/>
          </a:prstGeom>
          <a:noFill/>
        </p:spPr>
        <p:txBody>
          <a:bodyPr wrap="square" rtlCol="0">
            <a:spAutoFit/>
          </a:bodyPr>
          <a:lstStyle/>
          <a:p>
            <a:pPr algn="ctr"/>
            <a:r>
              <a:rPr lang="en-GB" sz="1600" b="1" spc="-40" dirty="0" smtClean="0">
                <a:solidFill>
                  <a:schemeClr val="accent1">
                    <a:lumMod val="50000"/>
                  </a:schemeClr>
                </a:solidFill>
                <a:latin typeface="+mj-lt"/>
                <a:cs typeface="Arial" panose="020B0604020202020204" pitchFamily="34" charset="0"/>
              </a:rPr>
              <a:t>Flexibility</a:t>
            </a:r>
          </a:p>
        </p:txBody>
      </p:sp>
      <p:sp>
        <p:nvSpPr>
          <p:cNvPr id="53" name="Rectángulo 52"/>
          <p:cNvSpPr/>
          <p:nvPr/>
        </p:nvSpPr>
        <p:spPr>
          <a:xfrm>
            <a:off x="6784784" y="4437112"/>
            <a:ext cx="407295" cy="461665"/>
          </a:xfrm>
          <a:prstGeom prst="rect">
            <a:avLst/>
          </a:prstGeom>
          <a:noFill/>
        </p:spPr>
        <p:txBody>
          <a:bodyPr wrap="square" lIns="91440" tIns="45720" rIns="91440" bIns="45720" anchor="ctr">
            <a:spAutoFit/>
          </a:bodyPr>
          <a:lstStyle/>
          <a:p>
            <a:pPr algn="ctr"/>
            <a:r>
              <a:rPr lang="en-GB" sz="2400" b="0" cap="none" spc="0" dirty="0" smtClean="0">
                <a:ln w="0"/>
                <a:solidFill>
                  <a:srgbClr val="083763"/>
                </a:solidFill>
                <a:effectLst>
                  <a:outerShdw blurRad="38100" dist="19050" dir="2700000" algn="tl" rotWithShape="0">
                    <a:schemeClr val="dk1">
                      <a:alpha val="40000"/>
                    </a:schemeClr>
                  </a:outerShdw>
                </a:effectLst>
                <a:latin typeface="+mj-lt"/>
              </a:rPr>
              <a:t>&amp;</a:t>
            </a:r>
            <a:endParaRPr lang="en-GB" sz="2400" b="0" cap="none" spc="0" dirty="0">
              <a:ln w="0"/>
              <a:solidFill>
                <a:srgbClr val="083763"/>
              </a:solidFill>
              <a:effectLst>
                <a:outerShdw blurRad="38100" dist="19050" dir="2700000" algn="tl" rotWithShape="0">
                  <a:schemeClr val="dk1">
                    <a:alpha val="40000"/>
                  </a:schemeClr>
                </a:outerShdw>
              </a:effectLst>
              <a:latin typeface="+mj-lt"/>
            </a:endParaRPr>
          </a:p>
        </p:txBody>
      </p:sp>
      <p:cxnSp>
        <p:nvCxnSpPr>
          <p:cNvPr id="54" name="Conector recto 53"/>
          <p:cNvCxnSpPr/>
          <p:nvPr/>
        </p:nvCxnSpPr>
        <p:spPr>
          <a:xfrm>
            <a:off x="5724128" y="5039724"/>
            <a:ext cx="266429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CuadroTexto 55"/>
          <p:cNvSpPr txBox="1"/>
          <p:nvPr/>
        </p:nvSpPr>
        <p:spPr>
          <a:xfrm>
            <a:off x="6950698" y="4461826"/>
            <a:ext cx="1365718"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Efficiency</a:t>
            </a:r>
          </a:p>
        </p:txBody>
      </p:sp>
      <p:sp>
        <p:nvSpPr>
          <p:cNvPr id="22" name="Elipse 21"/>
          <p:cNvSpPr>
            <a:spLocks noChangeAspect="1"/>
          </p:cNvSpPr>
          <p:nvPr/>
        </p:nvSpPr>
        <p:spPr>
          <a:xfrm>
            <a:off x="3076928" y="2688651"/>
            <a:ext cx="2424550" cy="24245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grpSp>
        <p:nvGrpSpPr>
          <p:cNvPr id="12" name="Grupo 11"/>
          <p:cNvGrpSpPr/>
          <p:nvPr/>
        </p:nvGrpSpPr>
        <p:grpSpPr>
          <a:xfrm>
            <a:off x="6997897" y="2216222"/>
            <a:ext cx="1038406" cy="847335"/>
            <a:chOff x="7137860" y="2216986"/>
            <a:chExt cx="1038406" cy="847335"/>
          </a:xfrm>
        </p:grpSpPr>
        <p:grpSp>
          <p:nvGrpSpPr>
            <p:cNvPr id="196" name="Group 15"/>
            <p:cNvGrpSpPr>
              <a:grpSpLocks noChangeAspect="1"/>
            </p:cNvGrpSpPr>
            <p:nvPr/>
          </p:nvGrpSpPr>
          <p:grpSpPr>
            <a:xfrm>
              <a:off x="7860454" y="2284187"/>
              <a:ext cx="315812" cy="295858"/>
              <a:chOff x="1467520" y="2258092"/>
              <a:chExt cx="612000" cy="612000"/>
            </a:xfrm>
            <a:noFill/>
          </p:grpSpPr>
          <p:sp>
            <p:nvSpPr>
              <p:cNvPr id="197" name="Oval 104"/>
              <p:cNvSpPr/>
              <p:nvPr/>
            </p:nvSpPr>
            <p:spPr bwMode="ltGray">
              <a:xfrm>
                <a:off x="1467520" y="2258092"/>
                <a:ext cx="612000" cy="612000"/>
              </a:xfrm>
              <a:prstGeom prst="ellipse">
                <a:avLst/>
              </a:prstGeom>
              <a:grpFill/>
              <a:ln w="3175">
                <a:solidFill>
                  <a:srgbClr val="0E6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mj-lt"/>
                </a:endParaRPr>
              </a:p>
            </p:txBody>
          </p:sp>
          <p:sp>
            <p:nvSpPr>
              <p:cNvPr id="201" name="Freeform 4958"/>
              <p:cNvSpPr>
                <a:spLocks noEditPoints="1"/>
              </p:cNvSpPr>
              <p:nvPr/>
            </p:nvSpPr>
            <p:spPr bwMode="auto">
              <a:xfrm>
                <a:off x="1528809" y="2317369"/>
                <a:ext cx="500939" cy="488839"/>
              </a:xfrm>
              <a:custGeom>
                <a:avLst/>
                <a:gdLst>
                  <a:gd name="T0" fmla="*/ 294 w 414"/>
                  <a:gd name="T1" fmla="*/ 176 h 404"/>
                  <a:gd name="T2" fmla="*/ 272 w 414"/>
                  <a:gd name="T3" fmla="*/ 200 h 404"/>
                  <a:gd name="T4" fmla="*/ 272 w 414"/>
                  <a:gd name="T5" fmla="*/ 220 h 404"/>
                  <a:gd name="T6" fmla="*/ 294 w 414"/>
                  <a:gd name="T7" fmla="*/ 244 h 404"/>
                  <a:gd name="T8" fmla="*/ 286 w 414"/>
                  <a:gd name="T9" fmla="*/ 316 h 404"/>
                  <a:gd name="T10" fmla="*/ 244 w 414"/>
                  <a:gd name="T11" fmla="*/ 338 h 404"/>
                  <a:gd name="T12" fmla="*/ 212 w 414"/>
                  <a:gd name="T13" fmla="*/ 316 h 404"/>
                  <a:gd name="T14" fmla="*/ 170 w 414"/>
                  <a:gd name="T15" fmla="*/ 332 h 404"/>
                  <a:gd name="T16" fmla="*/ 112 w 414"/>
                  <a:gd name="T17" fmla="*/ 378 h 404"/>
                  <a:gd name="T18" fmla="*/ 128 w 414"/>
                  <a:gd name="T19" fmla="*/ 390 h 404"/>
                  <a:gd name="T20" fmla="*/ 174 w 414"/>
                  <a:gd name="T21" fmla="*/ 372 h 404"/>
                  <a:gd name="T22" fmla="*/ 212 w 414"/>
                  <a:gd name="T23" fmla="*/ 382 h 404"/>
                  <a:gd name="T24" fmla="*/ 244 w 414"/>
                  <a:gd name="T25" fmla="*/ 358 h 404"/>
                  <a:gd name="T26" fmla="*/ 302 w 414"/>
                  <a:gd name="T27" fmla="*/ 328 h 404"/>
                  <a:gd name="T28" fmla="*/ 314 w 414"/>
                  <a:gd name="T29" fmla="*/ 288 h 404"/>
                  <a:gd name="T30" fmla="*/ 336 w 414"/>
                  <a:gd name="T31" fmla="*/ 228 h 404"/>
                  <a:gd name="T32" fmla="*/ 414 w 414"/>
                  <a:gd name="T33" fmla="*/ 210 h 404"/>
                  <a:gd name="T34" fmla="*/ 330 w 414"/>
                  <a:gd name="T35" fmla="*/ 184 h 404"/>
                  <a:gd name="T36" fmla="*/ 200 w 414"/>
                  <a:gd name="T37" fmla="*/ 364 h 404"/>
                  <a:gd name="T38" fmla="*/ 186 w 414"/>
                  <a:gd name="T39" fmla="*/ 348 h 404"/>
                  <a:gd name="T40" fmla="*/ 200 w 414"/>
                  <a:gd name="T41" fmla="*/ 334 h 404"/>
                  <a:gd name="T42" fmla="*/ 216 w 414"/>
                  <a:gd name="T43" fmla="*/ 348 h 404"/>
                  <a:gd name="T44" fmla="*/ 200 w 414"/>
                  <a:gd name="T45" fmla="*/ 364 h 404"/>
                  <a:gd name="T46" fmla="*/ 334 w 414"/>
                  <a:gd name="T47" fmla="*/ 138 h 404"/>
                  <a:gd name="T48" fmla="*/ 16 w 414"/>
                  <a:gd name="T49" fmla="*/ 292 h 404"/>
                  <a:gd name="T50" fmla="*/ 46 w 414"/>
                  <a:gd name="T51" fmla="*/ 240 h 404"/>
                  <a:gd name="T52" fmla="*/ 80 w 414"/>
                  <a:gd name="T53" fmla="*/ 240 h 404"/>
                  <a:gd name="T54" fmla="*/ 120 w 414"/>
                  <a:gd name="T55" fmla="*/ 238 h 404"/>
                  <a:gd name="T56" fmla="*/ 168 w 414"/>
                  <a:gd name="T57" fmla="*/ 220 h 404"/>
                  <a:gd name="T58" fmla="*/ 136 w 414"/>
                  <a:gd name="T59" fmla="*/ 200 h 404"/>
                  <a:gd name="T60" fmla="*/ 120 w 414"/>
                  <a:gd name="T61" fmla="*/ 182 h 404"/>
                  <a:gd name="T62" fmla="*/ 86 w 414"/>
                  <a:gd name="T63" fmla="*/ 176 h 404"/>
                  <a:gd name="T64" fmla="*/ 62 w 414"/>
                  <a:gd name="T65" fmla="*/ 206 h 404"/>
                  <a:gd name="T66" fmla="*/ 16 w 414"/>
                  <a:gd name="T67" fmla="*/ 242 h 404"/>
                  <a:gd name="T68" fmla="*/ 6 w 414"/>
                  <a:gd name="T69" fmla="*/ 292 h 404"/>
                  <a:gd name="T70" fmla="*/ 104 w 414"/>
                  <a:gd name="T71" fmla="*/ 196 h 404"/>
                  <a:gd name="T72" fmla="*/ 112 w 414"/>
                  <a:gd name="T73" fmla="*/ 216 h 404"/>
                  <a:gd name="T74" fmla="*/ 92 w 414"/>
                  <a:gd name="T75" fmla="*/ 224 h 404"/>
                  <a:gd name="T76" fmla="*/ 84 w 414"/>
                  <a:gd name="T77" fmla="*/ 204 h 404"/>
                  <a:gd name="T78" fmla="*/ 108 w 414"/>
                  <a:gd name="T79" fmla="*/ 306 h 404"/>
                  <a:gd name="T80" fmla="*/ 124 w 414"/>
                  <a:gd name="T81" fmla="*/ 284 h 404"/>
                  <a:gd name="T82" fmla="*/ 184 w 414"/>
                  <a:gd name="T83" fmla="*/ 234 h 404"/>
                  <a:gd name="T84" fmla="*/ 212 w 414"/>
                  <a:gd name="T85" fmla="*/ 202 h 404"/>
                  <a:gd name="T86" fmla="*/ 180 w 414"/>
                  <a:gd name="T87" fmla="*/ 276 h 404"/>
                  <a:gd name="T88" fmla="*/ 108 w 414"/>
                  <a:gd name="T89" fmla="*/ 306 h 404"/>
                  <a:gd name="T90" fmla="*/ 212 w 414"/>
                  <a:gd name="T91" fmla="*/ 68 h 404"/>
                  <a:gd name="T92" fmla="*/ 236 w 414"/>
                  <a:gd name="T93" fmla="*/ 34 h 404"/>
                  <a:gd name="T94" fmla="*/ 222 w 414"/>
                  <a:gd name="T95" fmla="*/ 6 h 404"/>
                  <a:gd name="T96" fmla="*/ 194 w 414"/>
                  <a:gd name="T97" fmla="*/ 0 h 404"/>
                  <a:gd name="T98" fmla="*/ 168 w 414"/>
                  <a:gd name="T99" fmla="*/ 22 h 404"/>
                  <a:gd name="T100" fmla="*/ 174 w 414"/>
                  <a:gd name="T101" fmla="*/ 56 h 404"/>
                  <a:gd name="T102" fmla="*/ 202 w 414"/>
                  <a:gd name="T103" fmla="*/ 20 h 404"/>
                  <a:gd name="T104" fmla="*/ 216 w 414"/>
                  <a:gd name="T105" fmla="*/ 34 h 404"/>
                  <a:gd name="T106" fmla="*/ 202 w 414"/>
                  <a:gd name="T107" fmla="*/ 50 h 404"/>
                  <a:gd name="T108" fmla="*/ 186 w 414"/>
                  <a:gd name="T109" fmla="*/ 34 h 404"/>
                  <a:gd name="T110" fmla="*/ 202 w 414"/>
                  <a:gd name="T111" fmla="*/ 20 h 404"/>
                  <a:gd name="T112" fmla="*/ 2 w 414"/>
                  <a:gd name="T113" fmla="*/ 13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404">
                    <a:moveTo>
                      <a:pt x="314" y="176"/>
                    </a:moveTo>
                    <a:lnTo>
                      <a:pt x="314" y="30"/>
                    </a:lnTo>
                    <a:lnTo>
                      <a:pt x="314" y="30"/>
                    </a:lnTo>
                    <a:lnTo>
                      <a:pt x="294" y="20"/>
                    </a:lnTo>
                    <a:lnTo>
                      <a:pt x="294" y="176"/>
                    </a:lnTo>
                    <a:lnTo>
                      <a:pt x="294" y="176"/>
                    </a:lnTo>
                    <a:lnTo>
                      <a:pt x="286" y="180"/>
                    </a:lnTo>
                    <a:lnTo>
                      <a:pt x="280" y="184"/>
                    </a:lnTo>
                    <a:lnTo>
                      <a:pt x="274" y="192"/>
                    </a:lnTo>
                    <a:lnTo>
                      <a:pt x="272" y="200"/>
                    </a:lnTo>
                    <a:lnTo>
                      <a:pt x="232" y="200"/>
                    </a:lnTo>
                    <a:lnTo>
                      <a:pt x="232" y="202"/>
                    </a:lnTo>
                    <a:lnTo>
                      <a:pt x="232" y="202"/>
                    </a:lnTo>
                    <a:lnTo>
                      <a:pt x="230" y="220"/>
                    </a:lnTo>
                    <a:lnTo>
                      <a:pt x="272" y="220"/>
                    </a:lnTo>
                    <a:lnTo>
                      <a:pt x="272" y="220"/>
                    </a:lnTo>
                    <a:lnTo>
                      <a:pt x="274" y="228"/>
                    </a:lnTo>
                    <a:lnTo>
                      <a:pt x="280" y="234"/>
                    </a:lnTo>
                    <a:lnTo>
                      <a:pt x="286" y="240"/>
                    </a:lnTo>
                    <a:lnTo>
                      <a:pt x="294" y="244"/>
                    </a:lnTo>
                    <a:lnTo>
                      <a:pt x="294" y="288"/>
                    </a:lnTo>
                    <a:lnTo>
                      <a:pt x="294" y="288"/>
                    </a:lnTo>
                    <a:lnTo>
                      <a:pt x="294" y="298"/>
                    </a:lnTo>
                    <a:lnTo>
                      <a:pt x="290" y="308"/>
                    </a:lnTo>
                    <a:lnTo>
                      <a:pt x="286" y="316"/>
                    </a:lnTo>
                    <a:lnTo>
                      <a:pt x="280" y="324"/>
                    </a:lnTo>
                    <a:lnTo>
                      <a:pt x="272" y="330"/>
                    </a:lnTo>
                    <a:lnTo>
                      <a:pt x="264" y="334"/>
                    </a:lnTo>
                    <a:lnTo>
                      <a:pt x="254" y="338"/>
                    </a:lnTo>
                    <a:lnTo>
                      <a:pt x="244" y="338"/>
                    </a:lnTo>
                    <a:lnTo>
                      <a:pt x="234" y="338"/>
                    </a:lnTo>
                    <a:lnTo>
                      <a:pt x="234" y="338"/>
                    </a:lnTo>
                    <a:lnTo>
                      <a:pt x="230" y="328"/>
                    </a:lnTo>
                    <a:lnTo>
                      <a:pt x="222" y="320"/>
                    </a:lnTo>
                    <a:lnTo>
                      <a:pt x="212" y="316"/>
                    </a:lnTo>
                    <a:lnTo>
                      <a:pt x="200" y="314"/>
                    </a:lnTo>
                    <a:lnTo>
                      <a:pt x="200" y="314"/>
                    </a:lnTo>
                    <a:lnTo>
                      <a:pt x="188" y="316"/>
                    </a:lnTo>
                    <a:lnTo>
                      <a:pt x="178" y="322"/>
                    </a:lnTo>
                    <a:lnTo>
                      <a:pt x="170" y="332"/>
                    </a:lnTo>
                    <a:lnTo>
                      <a:pt x="166" y="342"/>
                    </a:lnTo>
                    <a:lnTo>
                      <a:pt x="166" y="342"/>
                    </a:lnTo>
                    <a:lnTo>
                      <a:pt x="146" y="350"/>
                    </a:lnTo>
                    <a:lnTo>
                      <a:pt x="128" y="362"/>
                    </a:lnTo>
                    <a:lnTo>
                      <a:pt x="112" y="378"/>
                    </a:lnTo>
                    <a:lnTo>
                      <a:pt x="100" y="396"/>
                    </a:lnTo>
                    <a:lnTo>
                      <a:pt x="100" y="396"/>
                    </a:lnTo>
                    <a:lnTo>
                      <a:pt x="118" y="404"/>
                    </a:lnTo>
                    <a:lnTo>
                      <a:pt x="118" y="404"/>
                    </a:lnTo>
                    <a:lnTo>
                      <a:pt x="128" y="390"/>
                    </a:lnTo>
                    <a:lnTo>
                      <a:pt x="140" y="378"/>
                    </a:lnTo>
                    <a:lnTo>
                      <a:pt x="152" y="370"/>
                    </a:lnTo>
                    <a:lnTo>
                      <a:pt x="168" y="362"/>
                    </a:lnTo>
                    <a:lnTo>
                      <a:pt x="168" y="362"/>
                    </a:lnTo>
                    <a:lnTo>
                      <a:pt x="174" y="372"/>
                    </a:lnTo>
                    <a:lnTo>
                      <a:pt x="182" y="378"/>
                    </a:lnTo>
                    <a:lnTo>
                      <a:pt x="190" y="382"/>
                    </a:lnTo>
                    <a:lnTo>
                      <a:pt x="200" y="384"/>
                    </a:lnTo>
                    <a:lnTo>
                      <a:pt x="200" y="384"/>
                    </a:lnTo>
                    <a:lnTo>
                      <a:pt x="212" y="382"/>
                    </a:lnTo>
                    <a:lnTo>
                      <a:pt x="222" y="378"/>
                    </a:lnTo>
                    <a:lnTo>
                      <a:pt x="230" y="370"/>
                    </a:lnTo>
                    <a:lnTo>
                      <a:pt x="234" y="358"/>
                    </a:lnTo>
                    <a:lnTo>
                      <a:pt x="244" y="358"/>
                    </a:lnTo>
                    <a:lnTo>
                      <a:pt x="244" y="358"/>
                    </a:lnTo>
                    <a:lnTo>
                      <a:pt x="258" y="358"/>
                    </a:lnTo>
                    <a:lnTo>
                      <a:pt x="272" y="354"/>
                    </a:lnTo>
                    <a:lnTo>
                      <a:pt x="284" y="346"/>
                    </a:lnTo>
                    <a:lnTo>
                      <a:pt x="294" y="338"/>
                    </a:lnTo>
                    <a:lnTo>
                      <a:pt x="302" y="328"/>
                    </a:lnTo>
                    <a:lnTo>
                      <a:pt x="310" y="316"/>
                    </a:lnTo>
                    <a:lnTo>
                      <a:pt x="314" y="302"/>
                    </a:lnTo>
                    <a:lnTo>
                      <a:pt x="314" y="288"/>
                    </a:lnTo>
                    <a:lnTo>
                      <a:pt x="314" y="288"/>
                    </a:lnTo>
                    <a:lnTo>
                      <a:pt x="314" y="288"/>
                    </a:lnTo>
                    <a:lnTo>
                      <a:pt x="314" y="244"/>
                    </a:lnTo>
                    <a:lnTo>
                      <a:pt x="314" y="244"/>
                    </a:lnTo>
                    <a:lnTo>
                      <a:pt x="324" y="240"/>
                    </a:lnTo>
                    <a:lnTo>
                      <a:pt x="330" y="234"/>
                    </a:lnTo>
                    <a:lnTo>
                      <a:pt x="336" y="228"/>
                    </a:lnTo>
                    <a:lnTo>
                      <a:pt x="338" y="220"/>
                    </a:lnTo>
                    <a:lnTo>
                      <a:pt x="414" y="220"/>
                    </a:lnTo>
                    <a:lnTo>
                      <a:pt x="414" y="220"/>
                    </a:lnTo>
                    <a:lnTo>
                      <a:pt x="414" y="210"/>
                    </a:lnTo>
                    <a:lnTo>
                      <a:pt x="414" y="210"/>
                    </a:lnTo>
                    <a:lnTo>
                      <a:pt x="414" y="200"/>
                    </a:lnTo>
                    <a:lnTo>
                      <a:pt x="338" y="200"/>
                    </a:lnTo>
                    <a:lnTo>
                      <a:pt x="338" y="200"/>
                    </a:lnTo>
                    <a:lnTo>
                      <a:pt x="336" y="192"/>
                    </a:lnTo>
                    <a:lnTo>
                      <a:pt x="330" y="184"/>
                    </a:lnTo>
                    <a:lnTo>
                      <a:pt x="324" y="180"/>
                    </a:lnTo>
                    <a:lnTo>
                      <a:pt x="314" y="176"/>
                    </a:lnTo>
                    <a:lnTo>
                      <a:pt x="314" y="176"/>
                    </a:lnTo>
                    <a:close/>
                    <a:moveTo>
                      <a:pt x="200" y="364"/>
                    </a:moveTo>
                    <a:lnTo>
                      <a:pt x="200" y="364"/>
                    </a:lnTo>
                    <a:lnTo>
                      <a:pt x="194" y="364"/>
                    </a:lnTo>
                    <a:lnTo>
                      <a:pt x="190" y="360"/>
                    </a:lnTo>
                    <a:lnTo>
                      <a:pt x="186" y="354"/>
                    </a:lnTo>
                    <a:lnTo>
                      <a:pt x="186" y="348"/>
                    </a:lnTo>
                    <a:lnTo>
                      <a:pt x="186" y="348"/>
                    </a:lnTo>
                    <a:lnTo>
                      <a:pt x="186" y="342"/>
                    </a:lnTo>
                    <a:lnTo>
                      <a:pt x="190" y="338"/>
                    </a:lnTo>
                    <a:lnTo>
                      <a:pt x="194" y="334"/>
                    </a:lnTo>
                    <a:lnTo>
                      <a:pt x="200" y="334"/>
                    </a:lnTo>
                    <a:lnTo>
                      <a:pt x="200" y="334"/>
                    </a:lnTo>
                    <a:lnTo>
                      <a:pt x="206" y="334"/>
                    </a:lnTo>
                    <a:lnTo>
                      <a:pt x="212" y="338"/>
                    </a:lnTo>
                    <a:lnTo>
                      <a:pt x="216" y="342"/>
                    </a:lnTo>
                    <a:lnTo>
                      <a:pt x="216" y="348"/>
                    </a:lnTo>
                    <a:lnTo>
                      <a:pt x="216" y="348"/>
                    </a:lnTo>
                    <a:lnTo>
                      <a:pt x="216" y="354"/>
                    </a:lnTo>
                    <a:lnTo>
                      <a:pt x="212" y="360"/>
                    </a:lnTo>
                    <a:lnTo>
                      <a:pt x="206" y="364"/>
                    </a:lnTo>
                    <a:lnTo>
                      <a:pt x="200" y="364"/>
                    </a:lnTo>
                    <a:lnTo>
                      <a:pt x="200" y="364"/>
                    </a:lnTo>
                    <a:close/>
                    <a:moveTo>
                      <a:pt x="334" y="118"/>
                    </a:moveTo>
                    <a:lnTo>
                      <a:pt x="394" y="118"/>
                    </a:lnTo>
                    <a:lnTo>
                      <a:pt x="394" y="118"/>
                    </a:lnTo>
                    <a:lnTo>
                      <a:pt x="402" y="138"/>
                    </a:lnTo>
                    <a:lnTo>
                      <a:pt x="334" y="138"/>
                    </a:lnTo>
                    <a:lnTo>
                      <a:pt x="334" y="118"/>
                    </a:lnTo>
                    <a:close/>
                    <a:moveTo>
                      <a:pt x="16" y="310"/>
                    </a:moveTo>
                    <a:lnTo>
                      <a:pt x="16" y="304"/>
                    </a:lnTo>
                    <a:lnTo>
                      <a:pt x="16" y="304"/>
                    </a:lnTo>
                    <a:lnTo>
                      <a:pt x="16" y="292"/>
                    </a:lnTo>
                    <a:lnTo>
                      <a:pt x="20" y="278"/>
                    </a:lnTo>
                    <a:lnTo>
                      <a:pt x="24" y="268"/>
                    </a:lnTo>
                    <a:lnTo>
                      <a:pt x="30" y="256"/>
                    </a:lnTo>
                    <a:lnTo>
                      <a:pt x="38" y="248"/>
                    </a:lnTo>
                    <a:lnTo>
                      <a:pt x="46" y="240"/>
                    </a:lnTo>
                    <a:lnTo>
                      <a:pt x="56" y="232"/>
                    </a:lnTo>
                    <a:lnTo>
                      <a:pt x="66" y="226"/>
                    </a:lnTo>
                    <a:lnTo>
                      <a:pt x="66" y="226"/>
                    </a:lnTo>
                    <a:lnTo>
                      <a:pt x="72" y="234"/>
                    </a:lnTo>
                    <a:lnTo>
                      <a:pt x="80" y="240"/>
                    </a:lnTo>
                    <a:lnTo>
                      <a:pt x="88" y="244"/>
                    </a:lnTo>
                    <a:lnTo>
                      <a:pt x="98" y="246"/>
                    </a:lnTo>
                    <a:lnTo>
                      <a:pt x="98" y="246"/>
                    </a:lnTo>
                    <a:lnTo>
                      <a:pt x="110" y="244"/>
                    </a:lnTo>
                    <a:lnTo>
                      <a:pt x="120" y="238"/>
                    </a:lnTo>
                    <a:lnTo>
                      <a:pt x="128" y="230"/>
                    </a:lnTo>
                    <a:lnTo>
                      <a:pt x="132" y="220"/>
                    </a:lnTo>
                    <a:lnTo>
                      <a:pt x="132" y="220"/>
                    </a:lnTo>
                    <a:lnTo>
                      <a:pt x="136" y="220"/>
                    </a:lnTo>
                    <a:lnTo>
                      <a:pt x="168" y="220"/>
                    </a:lnTo>
                    <a:lnTo>
                      <a:pt x="168" y="220"/>
                    </a:lnTo>
                    <a:lnTo>
                      <a:pt x="170" y="212"/>
                    </a:lnTo>
                    <a:lnTo>
                      <a:pt x="172" y="202"/>
                    </a:lnTo>
                    <a:lnTo>
                      <a:pt x="172" y="200"/>
                    </a:lnTo>
                    <a:lnTo>
                      <a:pt x="136" y="200"/>
                    </a:lnTo>
                    <a:lnTo>
                      <a:pt x="136" y="200"/>
                    </a:lnTo>
                    <a:lnTo>
                      <a:pt x="132" y="200"/>
                    </a:lnTo>
                    <a:lnTo>
                      <a:pt x="132" y="200"/>
                    </a:lnTo>
                    <a:lnTo>
                      <a:pt x="128" y="190"/>
                    </a:lnTo>
                    <a:lnTo>
                      <a:pt x="120" y="182"/>
                    </a:lnTo>
                    <a:lnTo>
                      <a:pt x="110" y="176"/>
                    </a:lnTo>
                    <a:lnTo>
                      <a:pt x="98" y="174"/>
                    </a:lnTo>
                    <a:lnTo>
                      <a:pt x="98" y="174"/>
                    </a:lnTo>
                    <a:lnTo>
                      <a:pt x="92" y="176"/>
                    </a:lnTo>
                    <a:lnTo>
                      <a:pt x="86" y="176"/>
                    </a:lnTo>
                    <a:lnTo>
                      <a:pt x="74" y="184"/>
                    </a:lnTo>
                    <a:lnTo>
                      <a:pt x="66" y="194"/>
                    </a:lnTo>
                    <a:lnTo>
                      <a:pt x="64" y="200"/>
                    </a:lnTo>
                    <a:lnTo>
                      <a:pt x="62" y="206"/>
                    </a:lnTo>
                    <a:lnTo>
                      <a:pt x="62" y="206"/>
                    </a:lnTo>
                    <a:lnTo>
                      <a:pt x="52" y="212"/>
                    </a:lnTo>
                    <a:lnTo>
                      <a:pt x="42" y="218"/>
                    </a:lnTo>
                    <a:lnTo>
                      <a:pt x="32" y="224"/>
                    </a:lnTo>
                    <a:lnTo>
                      <a:pt x="24" y="232"/>
                    </a:lnTo>
                    <a:lnTo>
                      <a:pt x="16" y="242"/>
                    </a:lnTo>
                    <a:lnTo>
                      <a:pt x="10" y="252"/>
                    </a:lnTo>
                    <a:lnTo>
                      <a:pt x="4" y="262"/>
                    </a:lnTo>
                    <a:lnTo>
                      <a:pt x="0" y="274"/>
                    </a:lnTo>
                    <a:lnTo>
                      <a:pt x="0" y="274"/>
                    </a:lnTo>
                    <a:lnTo>
                      <a:pt x="6" y="292"/>
                    </a:lnTo>
                    <a:lnTo>
                      <a:pt x="16" y="310"/>
                    </a:lnTo>
                    <a:lnTo>
                      <a:pt x="16" y="310"/>
                    </a:lnTo>
                    <a:close/>
                    <a:moveTo>
                      <a:pt x="98" y="194"/>
                    </a:moveTo>
                    <a:lnTo>
                      <a:pt x="98" y="194"/>
                    </a:lnTo>
                    <a:lnTo>
                      <a:pt x="104" y="196"/>
                    </a:lnTo>
                    <a:lnTo>
                      <a:pt x="110" y="198"/>
                    </a:lnTo>
                    <a:lnTo>
                      <a:pt x="112" y="204"/>
                    </a:lnTo>
                    <a:lnTo>
                      <a:pt x="114" y="210"/>
                    </a:lnTo>
                    <a:lnTo>
                      <a:pt x="114" y="210"/>
                    </a:lnTo>
                    <a:lnTo>
                      <a:pt x="112" y="216"/>
                    </a:lnTo>
                    <a:lnTo>
                      <a:pt x="110" y="220"/>
                    </a:lnTo>
                    <a:lnTo>
                      <a:pt x="104" y="224"/>
                    </a:lnTo>
                    <a:lnTo>
                      <a:pt x="98" y="226"/>
                    </a:lnTo>
                    <a:lnTo>
                      <a:pt x="98" y="226"/>
                    </a:lnTo>
                    <a:lnTo>
                      <a:pt x="92" y="224"/>
                    </a:lnTo>
                    <a:lnTo>
                      <a:pt x="88" y="220"/>
                    </a:lnTo>
                    <a:lnTo>
                      <a:pt x="84" y="216"/>
                    </a:lnTo>
                    <a:lnTo>
                      <a:pt x="82" y="210"/>
                    </a:lnTo>
                    <a:lnTo>
                      <a:pt x="82" y="210"/>
                    </a:lnTo>
                    <a:lnTo>
                      <a:pt x="84" y="204"/>
                    </a:lnTo>
                    <a:lnTo>
                      <a:pt x="88" y="198"/>
                    </a:lnTo>
                    <a:lnTo>
                      <a:pt x="92" y="196"/>
                    </a:lnTo>
                    <a:lnTo>
                      <a:pt x="98" y="194"/>
                    </a:lnTo>
                    <a:lnTo>
                      <a:pt x="98" y="194"/>
                    </a:lnTo>
                    <a:close/>
                    <a:moveTo>
                      <a:pt x="108" y="306"/>
                    </a:moveTo>
                    <a:lnTo>
                      <a:pt x="36" y="306"/>
                    </a:lnTo>
                    <a:lnTo>
                      <a:pt x="36" y="286"/>
                    </a:lnTo>
                    <a:lnTo>
                      <a:pt x="108" y="286"/>
                    </a:lnTo>
                    <a:lnTo>
                      <a:pt x="108" y="286"/>
                    </a:lnTo>
                    <a:lnTo>
                      <a:pt x="124" y="284"/>
                    </a:lnTo>
                    <a:lnTo>
                      <a:pt x="140" y="280"/>
                    </a:lnTo>
                    <a:lnTo>
                      <a:pt x="154" y="272"/>
                    </a:lnTo>
                    <a:lnTo>
                      <a:pt x="166" y="262"/>
                    </a:lnTo>
                    <a:lnTo>
                      <a:pt x="178" y="250"/>
                    </a:lnTo>
                    <a:lnTo>
                      <a:pt x="184" y="234"/>
                    </a:lnTo>
                    <a:lnTo>
                      <a:pt x="190" y="220"/>
                    </a:lnTo>
                    <a:lnTo>
                      <a:pt x="192" y="202"/>
                    </a:lnTo>
                    <a:lnTo>
                      <a:pt x="192" y="158"/>
                    </a:lnTo>
                    <a:lnTo>
                      <a:pt x="212" y="158"/>
                    </a:lnTo>
                    <a:lnTo>
                      <a:pt x="212" y="202"/>
                    </a:lnTo>
                    <a:lnTo>
                      <a:pt x="212" y="202"/>
                    </a:lnTo>
                    <a:lnTo>
                      <a:pt x="210" y="224"/>
                    </a:lnTo>
                    <a:lnTo>
                      <a:pt x="204" y="242"/>
                    </a:lnTo>
                    <a:lnTo>
                      <a:pt x="194" y="260"/>
                    </a:lnTo>
                    <a:lnTo>
                      <a:pt x="180" y="276"/>
                    </a:lnTo>
                    <a:lnTo>
                      <a:pt x="166" y="288"/>
                    </a:lnTo>
                    <a:lnTo>
                      <a:pt x="148" y="298"/>
                    </a:lnTo>
                    <a:lnTo>
                      <a:pt x="128" y="304"/>
                    </a:lnTo>
                    <a:lnTo>
                      <a:pt x="108" y="306"/>
                    </a:lnTo>
                    <a:lnTo>
                      <a:pt x="108" y="306"/>
                    </a:lnTo>
                    <a:close/>
                    <a:moveTo>
                      <a:pt x="192" y="68"/>
                    </a:moveTo>
                    <a:lnTo>
                      <a:pt x="192" y="98"/>
                    </a:lnTo>
                    <a:lnTo>
                      <a:pt x="212" y="98"/>
                    </a:lnTo>
                    <a:lnTo>
                      <a:pt x="212" y="68"/>
                    </a:lnTo>
                    <a:lnTo>
                      <a:pt x="212" y="68"/>
                    </a:lnTo>
                    <a:lnTo>
                      <a:pt x="222" y="64"/>
                    </a:lnTo>
                    <a:lnTo>
                      <a:pt x="230" y="56"/>
                    </a:lnTo>
                    <a:lnTo>
                      <a:pt x="236" y="46"/>
                    </a:lnTo>
                    <a:lnTo>
                      <a:pt x="236" y="34"/>
                    </a:lnTo>
                    <a:lnTo>
                      <a:pt x="236" y="34"/>
                    </a:lnTo>
                    <a:lnTo>
                      <a:pt x="236" y="28"/>
                    </a:lnTo>
                    <a:lnTo>
                      <a:pt x="234" y="22"/>
                    </a:lnTo>
                    <a:lnTo>
                      <a:pt x="230" y="16"/>
                    </a:lnTo>
                    <a:lnTo>
                      <a:pt x="226" y="10"/>
                    </a:lnTo>
                    <a:lnTo>
                      <a:pt x="222" y="6"/>
                    </a:lnTo>
                    <a:lnTo>
                      <a:pt x="216" y="2"/>
                    </a:lnTo>
                    <a:lnTo>
                      <a:pt x="208" y="0"/>
                    </a:lnTo>
                    <a:lnTo>
                      <a:pt x="202" y="0"/>
                    </a:lnTo>
                    <a:lnTo>
                      <a:pt x="202" y="0"/>
                    </a:lnTo>
                    <a:lnTo>
                      <a:pt x="194" y="0"/>
                    </a:lnTo>
                    <a:lnTo>
                      <a:pt x="188" y="2"/>
                    </a:lnTo>
                    <a:lnTo>
                      <a:pt x="182" y="6"/>
                    </a:lnTo>
                    <a:lnTo>
                      <a:pt x="176" y="10"/>
                    </a:lnTo>
                    <a:lnTo>
                      <a:pt x="172" y="16"/>
                    </a:lnTo>
                    <a:lnTo>
                      <a:pt x="168" y="22"/>
                    </a:lnTo>
                    <a:lnTo>
                      <a:pt x="166" y="28"/>
                    </a:lnTo>
                    <a:lnTo>
                      <a:pt x="166" y="34"/>
                    </a:lnTo>
                    <a:lnTo>
                      <a:pt x="166" y="34"/>
                    </a:lnTo>
                    <a:lnTo>
                      <a:pt x="168" y="46"/>
                    </a:lnTo>
                    <a:lnTo>
                      <a:pt x="174" y="56"/>
                    </a:lnTo>
                    <a:lnTo>
                      <a:pt x="182" y="64"/>
                    </a:lnTo>
                    <a:lnTo>
                      <a:pt x="192" y="68"/>
                    </a:lnTo>
                    <a:lnTo>
                      <a:pt x="192" y="68"/>
                    </a:lnTo>
                    <a:close/>
                    <a:moveTo>
                      <a:pt x="202" y="20"/>
                    </a:moveTo>
                    <a:lnTo>
                      <a:pt x="202" y="20"/>
                    </a:lnTo>
                    <a:lnTo>
                      <a:pt x="208" y="20"/>
                    </a:lnTo>
                    <a:lnTo>
                      <a:pt x="212" y="24"/>
                    </a:lnTo>
                    <a:lnTo>
                      <a:pt x="216" y="28"/>
                    </a:lnTo>
                    <a:lnTo>
                      <a:pt x="216" y="34"/>
                    </a:lnTo>
                    <a:lnTo>
                      <a:pt x="216" y="34"/>
                    </a:lnTo>
                    <a:lnTo>
                      <a:pt x="216" y="40"/>
                    </a:lnTo>
                    <a:lnTo>
                      <a:pt x="212" y="46"/>
                    </a:lnTo>
                    <a:lnTo>
                      <a:pt x="208" y="50"/>
                    </a:lnTo>
                    <a:lnTo>
                      <a:pt x="202" y="50"/>
                    </a:lnTo>
                    <a:lnTo>
                      <a:pt x="202" y="50"/>
                    </a:lnTo>
                    <a:lnTo>
                      <a:pt x="196" y="50"/>
                    </a:lnTo>
                    <a:lnTo>
                      <a:pt x="190" y="46"/>
                    </a:lnTo>
                    <a:lnTo>
                      <a:pt x="188" y="40"/>
                    </a:lnTo>
                    <a:lnTo>
                      <a:pt x="186" y="34"/>
                    </a:lnTo>
                    <a:lnTo>
                      <a:pt x="186" y="34"/>
                    </a:lnTo>
                    <a:lnTo>
                      <a:pt x="188" y="28"/>
                    </a:lnTo>
                    <a:lnTo>
                      <a:pt x="190" y="24"/>
                    </a:lnTo>
                    <a:lnTo>
                      <a:pt x="196" y="20"/>
                    </a:lnTo>
                    <a:lnTo>
                      <a:pt x="202" y="20"/>
                    </a:lnTo>
                    <a:lnTo>
                      <a:pt x="202" y="20"/>
                    </a:lnTo>
                    <a:close/>
                    <a:moveTo>
                      <a:pt x="10" y="118"/>
                    </a:moveTo>
                    <a:lnTo>
                      <a:pt x="274" y="118"/>
                    </a:lnTo>
                    <a:lnTo>
                      <a:pt x="274" y="138"/>
                    </a:lnTo>
                    <a:lnTo>
                      <a:pt x="2" y="138"/>
                    </a:lnTo>
                    <a:lnTo>
                      <a:pt x="2" y="138"/>
                    </a:lnTo>
                    <a:lnTo>
                      <a:pt x="10" y="118"/>
                    </a:lnTo>
                    <a:lnTo>
                      <a:pt x="10" y="118"/>
                    </a:lnTo>
                    <a:close/>
                  </a:path>
                </a:pathLst>
              </a:custGeom>
              <a:grpFill/>
              <a:ln w="9525">
                <a:solidFill>
                  <a:srgbClr val="0E6CC2"/>
                </a:solidFill>
                <a:round/>
                <a:headEnd/>
                <a:tailEnd/>
              </a:ln>
              <a:extLst/>
            </p:spPr>
            <p:txBody>
              <a:bodyPr vert="horz" wrap="square" lIns="91440" tIns="45720" rIns="91440" bIns="45720" numCol="1" anchor="t" anchorCtr="0" compatLnSpc="1">
                <a:prstTxWarp prst="textNoShape">
                  <a:avLst/>
                </a:prstTxWarp>
              </a:bodyPr>
              <a:lstStyle/>
              <a:p>
                <a:endParaRPr lang="en-GB" dirty="0">
                  <a:latin typeface="+mj-lt"/>
                </a:endParaRPr>
              </a:p>
            </p:txBody>
          </p:sp>
        </p:grpSp>
        <p:cxnSp>
          <p:nvCxnSpPr>
            <p:cNvPr id="13" name="Conector recto 12"/>
            <p:cNvCxnSpPr>
              <a:endCxn id="197" idx="2"/>
            </p:cNvCxnSpPr>
            <p:nvPr/>
          </p:nvCxnSpPr>
          <p:spPr>
            <a:xfrm flipV="1">
              <a:off x="7654694" y="2432115"/>
              <a:ext cx="205760" cy="25264"/>
            </a:xfrm>
            <a:prstGeom prst="line">
              <a:avLst/>
            </a:prstGeom>
            <a:ln>
              <a:solidFill>
                <a:srgbClr val="0E6CC2"/>
              </a:solidFill>
            </a:ln>
          </p:spPr>
          <p:style>
            <a:lnRef idx="1">
              <a:schemeClr val="accent1"/>
            </a:lnRef>
            <a:fillRef idx="0">
              <a:schemeClr val="accent1"/>
            </a:fillRef>
            <a:effectRef idx="0">
              <a:schemeClr val="accent1"/>
            </a:effectRef>
            <a:fontRef idx="minor">
              <a:schemeClr val="tx1"/>
            </a:fontRef>
          </p:style>
        </p:cxnSp>
        <p:pic>
          <p:nvPicPr>
            <p:cNvPr id="11" name="Imagen 10"/>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r="50787"/>
            <a:stretch/>
          </p:blipFill>
          <p:spPr>
            <a:xfrm flipH="1">
              <a:off x="7137860" y="2216986"/>
              <a:ext cx="657332" cy="847335"/>
            </a:xfrm>
            <a:prstGeom prst="rect">
              <a:avLst/>
            </a:prstGeom>
          </p:spPr>
        </p:pic>
      </p:grpSp>
      <p:pic>
        <p:nvPicPr>
          <p:cNvPr id="18" name="Imagen 17"/>
          <p:cNvPicPr>
            <a:picLocks noChangeAspect="1"/>
          </p:cNvPicPr>
          <p:nvPr/>
        </p:nvPicPr>
        <p:blipFill>
          <a:blip r:embed="rId11" cstate="print">
            <a:duotone>
              <a:schemeClr val="accent1">
                <a:shade val="45000"/>
                <a:satMod val="135000"/>
              </a:schemeClr>
              <a:prstClr val="white"/>
            </a:duotone>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02062" y="3256168"/>
            <a:ext cx="1278570" cy="1278570"/>
          </a:xfrm>
          <a:prstGeom prst="rect">
            <a:avLst/>
          </a:prstGeom>
        </p:spPr>
      </p:pic>
      <p:sp>
        <p:nvSpPr>
          <p:cNvPr id="57" name="CuadroTexto 56"/>
          <p:cNvSpPr txBox="1"/>
          <p:nvPr/>
        </p:nvSpPr>
        <p:spPr>
          <a:xfrm>
            <a:off x="3600152" y="3049215"/>
            <a:ext cx="1365718"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Information</a:t>
            </a:r>
          </a:p>
        </p:txBody>
      </p:sp>
      <p:sp>
        <p:nvSpPr>
          <p:cNvPr id="58" name="CuadroTexto 57"/>
          <p:cNvSpPr txBox="1"/>
          <p:nvPr/>
        </p:nvSpPr>
        <p:spPr>
          <a:xfrm>
            <a:off x="3432790" y="4437112"/>
            <a:ext cx="1698075" cy="338554"/>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Customization</a:t>
            </a:r>
          </a:p>
        </p:txBody>
      </p:sp>
      <p:sp>
        <p:nvSpPr>
          <p:cNvPr id="59" name="CuadroTexto 58"/>
          <p:cNvSpPr txBox="1"/>
          <p:nvPr/>
        </p:nvSpPr>
        <p:spPr>
          <a:xfrm>
            <a:off x="4644008" y="3645024"/>
            <a:ext cx="871381" cy="584775"/>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Sustainability</a:t>
            </a:r>
          </a:p>
        </p:txBody>
      </p:sp>
      <p:sp>
        <p:nvSpPr>
          <p:cNvPr id="60" name="CuadroTexto 59"/>
          <p:cNvSpPr txBox="1"/>
          <p:nvPr/>
        </p:nvSpPr>
        <p:spPr>
          <a:xfrm>
            <a:off x="3056154" y="3645024"/>
            <a:ext cx="943994" cy="584775"/>
          </a:xfrm>
          <a:prstGeom prst="rect">
            <a:avLst/>
          </a:prstGeom>
          <a:noFill/>
        </p:spPr>
        <p:txBody>
          <a:bodyPr wrap="square" rtlCol="0">
            <a:spAutoFit/>
          </a:bodyPr>
          <a:lstStyle/>
          <a:p>
            <a:pPr algn="ctr"/>
            <a:r>
              <a:rPr lang="en-GB" sz="1600" b="1" dirty="0" smtClean="0">
                <a:solidFill>
                  <a:schemeClr val="accent1">
                    <a:lumMod val="50000"/>
                  </a:schemeClr>
                </a:solidFill>
                <a:latin typeface="+mj-lt"/>
                <a:cs typeface="Arial" panose="020B0604020202020204" pitchFamily="34" charset="0"/>
              </a:rPr>
              <a:t>All-channels</a:t>
            </a:r>
          </a:p>
        </p:txBody>
      </p:sp>
    </p:spTree>
    <p:extLst>
      <p:ext uri="{BB962C8B-B14F-4D97-AF65-F5344CB8AC3E}">
        <p14:creationId xmlns:p14="http://schemas.microsoft.com/office/powerpoint/2010/main" val="22015053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5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6&quot;&gt;&lt;elem m_fUsage=&quot;3.60245977444111176169E+00&quot;&gt;&lt;m_msothmcolidx val=&quot;0&quot;/&gt;&lt;m_rgb r=&quot;00&quot; g=&quot;4D&quot; b=&quot;86&quot;/&gt;&lt;m_nBrightness tagver0=&quot;26206&quot; tagname0=&quot;m_nBrightnessUNRECOGNIZED&quot; val=&quot;0&quot;/&gt;&lt;/elem&gt;&lt;elem m_fUsage=&quot;3.35159973485999085341E+00&quot;&gt;&lt;m_msothmcolidx val=&quot;0&quot;/&gt;&lt;m_rgb r=&quot;C4&quot; g=&quot;EF&quot; b=&quot;FF&quot;/&gt;&lt;m_nBrightness tagver0=&quot;26206&quot; tagname0=&quot;m_nBrightnessUNRECOGNIZED&quot; val=&quot;0&quot;/&gt;&lt;/elem&gt;&lt;elem m_fUsage=&quot;2.50891059609000022235E+00&quot;&gt;&lt;m_msothmcolidx val=&quot;0&quot;/&gt;&lt;m_rgb r=&quot;ED&quot; g=&quot;D2&quot; b=&quot;3F&quot;/&gt;&lt;m_nBrightness tagver0=&quot;26206&quot; tagname0=&quot;m_nBrightnessUNRECOGNIZED&quot; val=&quot;0&quot;/&gt;&lt;/elem&gt;&lt;elem m_fUsage=&quot;3.48678440100000153201E-01&quot;&gt;&lt;m_msothmcolidx val=&quot;0&quot;/&gt;&lt;m_rgb r=&quot;0E&quot; g=&quot;B6&quot; b=&quot;88&quot;/&gt;&lt;m_nBrightness tagver0=&quot;26206&quot; tagname0=&quot;m_nBrightnessUNRECOGNIZED&quot; val=&quot;0&quot;/&gt;&lt;/elem&gt;&lt;elem m_fUsage=&quot;1.51556241846057815348E-01&quot;&gt;&lt;m_msothmcolidx val=&quot;0&quot;/&gt;&lt;m_rgb r=&quot;E1&quot; g=&quot;4D&quot; b=&quot;63&quot;/&gt;&lt;m_nBrightness tagver0=&quot;26206&quot; tagname0=&quot;m_nBrightnessUNRECOGNIZED&quot; val=&quot;0&quot;/&gt;&lt;/elem&gt;&lt;elem m_fUsage=&quot;9.40593816330640396239E-03&quot;&gt;&lt;m_msothmcolidx val=&quot;0&quot;/&gt;&lt;m_rgb r=&quot;13&quot; g=&quot;3B&quot; b=&quot;67&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V0q7ejMcSziTCPvgtFcMl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2t.2ciUQiyqE5drpnCf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RUB99ETQYq3hb5iM6GkG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ción1">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EH General" ma:contentTypeID="0x01019100F7BFBE833DF7A548BA751D8D6529D398" ma:contentTypeVersion="1" ma:contentTypeDescription="MEH General" ma:contentTypeScope="" ma:versionID="4b4a259d3c5c8baf3daed2cd24d365ac">
  <xsd:schema xmlns:xsd="http://www.w3.org/2001/XMLSchema" xmlns:xs="http://www.w3.org/2001/XMLSchema" xmlns:p="http://schemas.microsoft.com/office/2006/metadata/properties" xmlns:ns2="http://schemas.microsoft.com/Sharpeoint/v3" xmlns:ns3="D378656E-D275-42D7-B2D3-8E9C7DD08EB4" targetNamespace="http://schemas.microsoft.com/office/2006/metadata/properties" ma:root="true" ma:fieldsID="3ee83c2fd8617b46795d6269ea7426c3" ns2:_="" ns3:_="">
    <xsd:import namespace="http://schemas.microsoft.com/Sharpeoint/v3"/>
    <xsd:import namespace="D378656E-D275-42D7-B2D3-8E9C7DD08EB4"/>
    <xsd:element name="properties">
      <xsd:complexType>
        <xsd:sequence>
          <xsd:element name="documentManagement">
            <xsd:complexType>
              <xsd:all>
                <xsd:element ref="ns2:FechaInfo"/>
                <xsd:element ref="ns2:Fecha_x0020_Caducidad" minOccurs="0"/>
                <xsd:element ref="ns2:Autor"/>
                <xsd:element ref="ns2:CategoriasGeneral" minOccurs="0"/>
                <xsd:element ref="ns2:CategoriasPorOrganigrama" minOccurs="0"/>
                <xsd:element ref="ns2:Cargo_x0020_del_x0020_Responsable" minOccurs="0"/>
                <xsd:element ref="ns2:Unidad_x0020_Responsable" minOccurs="0"/>
                <xsd:element ref="ns2:Descripci_x00f3_n" minOccurs="0"/>
                <xsd:element ref="ns3:Palabras_x0020_cla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peoint/v3" elementFormDefault="qualified">
    <xsd:import namespace="http://schemas.microsoft.com/office/2006/documentManagement/types"/>
    <xsd:import namespace="http://schemas.microsoft.com/office/infopath/2007/PartnerControls"/>
    <xsd:element name="FechaInfo" ma:index="2" ma:displayName="Información de fecha" ma:format="DateOnly" ma:internalName="FechaInfo">
      <xsd:simpleType>
        <xsd:restriction base="dms:DateTime"/>
      </xsd:simpleType>
    </xsd:element>
    <xsd:element name="Fecha_x0020_Caducidad" ma:index="3" nillable="true" ma:displayName="Fecha Caducidad" ma:format="DateOnly" ma:internalName="Fecha_x0020_Caducidad">
      <xsd:simpleType>
        <xsd:restriction base="dms:DateTime"/>
      </xsd:simpleType>
    </xsd:element>
    <xsd:element name="Autor" ma:index="4" ma:displayName="Autor" ma:internalName="Autor">
      <xsd:simpleType>
        <xsd:restriction base="dms:Text"/>
      </xsd:simpleType>
    </xsd:element>
    <xsd:element name="CategoriasGeneral" ma:index="5" nillable="true" ma:displayName="Categorías por Temas" ma:list="9b85097c-ea3b-4015-854f-529f1bd67134" ma:internalName="CategoriasGeneral" ma:showField="Title" ma:web="37c7cc42-bafd-4798-92fa-db501180737a">
      <xsd:simpleType>
        <xsd:restriction base="dms:Unknown"/>
      </xsd:simpleType>
    </xsd:element>
    <xsd:element name="CategoriasPorOrganigrama" ma:index="6" nillable="true" ma:displayName="Categorías por Organigrama" ma:list="35d7975e-b03d-4dd5-8162-38215b2862f7" ma:internalName="CategoriasPorOrganigrama" ma:showField="Title" ma:web="37c7cc42-bafd-4798-92fa-db501180737a">
      <xsd:simpleType>
        <xsd:restriction base="dms:Unknown"/>
      </xsd:simpleType>
    </xsd:element>
    <xsd:element name="Cargo_x0020_del_x0020_Responsable" ma:index="13" nillable="true" ma:displayName="Cargo Responsable" ma:hidden="true" ma:internalName="Cargo_x0020_del_x0020_Responsable">
      <xsd:simpleType>
        <xsd:restriction base="dms:Text"/>
      </xsd:simpleType>
    </xsd:element>
    <xsd:element name="Unidad_x0020_Responsable" ma:index="14" nillable="true" ma:displayName="Unidad Responsable" ma:hidden="true" ma:internalName="Unidad_x0020_Responsable">
      <xsd:simpleType>
        <xsd:restriction base="dms:Text"/>
      </xsd:simpleType>
    </xsd:element>
    <xsd:element name="Descripci_x00f3_n" ma:index="15" nillable="true" ma:displayName="Descripción" ma:hidden="true" ma:internalName="Descripci_x00f3_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78656E-D275-42D7-B2D3-8E9C7DD08EB4" elementFormDefault="qualified">
    <xsd:import namespace="http://schemas.microsoft.com/office/2006/documentManagement/types"/>
    <xsd:import namespace="http://schemas.microsoft.com/office/infopath/2007/PartnerControls"/>
    <xsd:element name="Palabras_x0020_clave" ma:index="16" nillable="true" ma:displayName="Palabras Clave" ma:hidden="true" ma:internalName="Palabras_x0020_clave">
      <xsd:complexType>
        <xsd:complexContent>
          <xsd:extension base="dms:MultiChoiceFillIn">
            <xsd:sequence>
              <xsd:element name="Value" maxOccurs="unbounded" minOccurs="0" nillable="true">
                <xsd:simpleType>
                  <xsd:union memberTypes="dms:Text">
                    <xsd:simpleType>
                      <xsd:restriction base="dms:Choice">
                        <xsd:enumeration value="Sin palabras clave"/>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ipo de conteni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MehContentTypeForm</Display>
  <Edit>MehContentTypeForm</Edit>
  <New>MehContentTypeForm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ci_x00f3_n xmlns="http://schemas.microsoft.com/Sharpeoint/v3" xsi:nil="true"/>
    <Palabras_x0020_clave xmlns="D378656E-D275-42D7-B2D3-8E9C7DD08EB4"/>
    <CategoriasPorOrganigrama xmlns="http://schemas.microsoft.com/Sharpeoint/v3">46;#:Secretaría General Técnica</CategoriasPorOrganigrama>
    <Autor xmlns="http://schemas.microsoft.com/Sharpeoint/v3">UGCR</Autor>
    <FechaInfo xmlns="http://schemas.microsoft.com/Sharpeoint/v3">2016-11-23T23:00:00+00:00</FechaInfo>
    <Unidad_x0020_Responsable xmlns="http://schemas.microsoft.com/Sharpeoint/v3" xsi:nil="true"/>
    <Fecha_x0020_Caducidad xmlns="http://schemas.microsoft.com/Sharpeoint/v3" xsi:nil="true"/>
    <CategoriasGeneral xmlns="http://schemas.microsoft.com/Sharpeoint/v3">30;#:Información</CategoriasGeneral>
    <Cargo_x0020_del_x0020_Responsable xmlns="http://schemas.microsoft.com/Sharpeoint/v3" xsi:nil="true"/>
  </documentManagement>
</p:properties>
</file>

<file path=customXml/itemProps1.xml><?xml version="1.0" encoding="utf-8"?>
<ds:datastoreItem xmlns:ds="http://schemas.openxmlformats.org/officeDocument/2006/customXml" ds:itemID="{DA44BE1F-0979-4A1B-9171-11831F949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peoint/v3"/>
    <ds:schemaRef ds:uri="D378656E-D275-42D7-B2D3-8E9C7DD0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ED1C4-EB88-43BD-88DC-B5FDDB69DCB4}">
  <ds:schemaRefs>
    <ds:schemaRef ds:uri="http://schemas.microsoft.com/sharepoint/v3/contenttype/forms"/>
  </ds:schemaRefs>
</ds:datastoreItem>
</file>

<file path=customXml/itemProps3.xml><?xml version="1.0" encoding="utf-8"?>
<ds:datastoreItem xmlns:ds="http://schemas.openxmlformats.org/officeDocument/2006/customXml" ds:itemID="{C3A9967D-5574-45BC-B032-FFA504F497FC}">
  <ds:schemaRefs>
    <ds:schemaRef ds:uri="http://purl.org/dc/dcmitype/"/>
    <ds:schemaRef ds:uri="http://schemas.microsoft.com/Sharpeoint/v3"/>
    <ds:schemaRef ds:uri="http://purl.org/dc/elements/1.1/"/>
    <ds:schemaRef ds:uri="http://schemas.microsoft.com/office/2006/metadata/properties"/>
    <ds:schemaRef ds:uri="http://schemas.microsoft.com/office/infopath/2007/PartnerControls"/>
    <ds:schemaRef ds:uri="http://schemas.microsoft.com/office/2006/documentManagement/types"/>
    <ds:schemaRef ds:uri="D378656E-D275-42D7-B2D3-8E9C7DD08EB4"/>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Presentación1</Template>
  <TotalTime>39195</TotalTime>
  <Words>1684</Words>
  <Application>Microsoft Office PowerPoint</Application>
  <PresentationFormat>Presentación en pantalla (4:3)</PresentationFormat>
  <Paragraphs>353</Paragraphs>
  <Slides>39</Slides>
  <Notes>13</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39</vt:i4>
      </vt:variant>
    </vt:vector>
  </HeadingPairs>
  <TitlesOfParts>
    <vt:vector size="53" baseType="lpstr">
      <vt:lpstr>MS PGothic</vt:lpstr>
      <vt:lpstr>Arial</vt:lpstr>
      <vt:lpstr>Arial Narrow</vt:lpstr>
      <vt:lpstr>Calibri</vt:lpstr>
      <vt:lpstr>Constantia</vt:lpstr>
      <vt:lpstr>Gill Sans MT</vt:lpstr>
      <vt:lpstr>Lato Black</vt:lpstr>
      <vt:lpstr>Lato Light</vt:lpstr>
      <vt:lpstr>Times New Roman</vt:lpstr>
      <vt:lpstr>Wingdings</vt:lpstr>
      <vt:lpstr>Wingdings 2</vt:lpstr>
      <vt:lpstr>Wingdings 3</vt:lpstr>
      <vt:lpstr>Presentación1</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PPT_MHAFP_PAPEL</dc:title>
  <dc:creator>presentaciones</dc:creator>
  <cp:lastModifiedBy>Blanco Diaz, Raul</cp:lastModifiedBy>
  <cp:revision>1282</cp:revision>
  <cp:lastPrinted>2018-09-25T16:37:09Z</cp:lastPrinted>
  <dcterms:created xsi:type="dcterms:W3CDTF">2012-05-17T08:07:55Z</dcterms:created>
  <dcterms:modified xsi:type="dcterms:W3CDTF">2019-10-08T09:52:03Z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0x01019100F7BFBE833DF7A548BA751D8D6529D398</vt:lpwstr>
  </property>
</Properties>
</file>